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38" r:id="rId1"/>
  </p:sldMasterIdLst>
  <p:notesMasterIdLst>
    <p:notesMasterId r:id="rId10"/>
  </p:notesMasterIdLst>
  <p:handoutMasterIdLst>
    <p:handoutMasterId r:id="rId11"/>
  </p:handoutMasterIdLst>
  <p:sldIdLst>
    <p:sldId id="508" r:id="rId2"/>
    <p:sldId id="541" r:id="rId3"/>
    <p:sldId id="546" r:id="rId4"/>
    <p:sldId id="547" r:id="rId5"/>
    <p:sldId id="542" r:id="rId6"/>
    <p:sldId id="543" r:id="rId7"/>
    <p:sldId id="544" r:id="rId8"/>
    <p:sldId id="471" r:id="rId9"/>
  </p:sldIdLst>
  <p:sldSz cx="9144000" cy="6858000" type="screen4x3"/>
  <p:notesSz cx="6808788" cy="9940925"/>
  <p:defaultTextStyle>
    <a:defPPr>
      <a:defRPr lang="ru-RU"/>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FF6699"/>
    <a:srgbClr val="FF7C80"/>
    <a:srgbClr val="6600FF"/>
    <a:srgbClr val="CCFFCC"/>
    <a:srgbClr val="9BBB59"/>
    <a:srgbClr val="F698DB"/>
    <a:srgbClr val="FF66C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FD4443E-F989-4FC4-A0C8-D5A2AF1F390B}" styleName="Темный стиль 1 — акцент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2" autoAdjust="0"/>
    <p:restoredTop sz="95397" autoAdjust="0"/>
  </p:normalViewPr>
  <p:slideViewPr>
    <p:cSldViewPr>
      <p:cViewPr varScale="1">
        <p:scale>
          <a:sx n="116" d="100"/>
          <a:sy n="116" d="100"/>
        </p:scale>
        <p:origin x="-864" y="-90"/>
      </p:cViewPr>
      <p:guideLst>
        <p:guide orient="horz" pos="2160"/>
        <p:guide orient="horz" pos="2251"/>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2951163" cy="498475"/>
          </a:xfrm>
          <a:prstGeom prst="rect">
            <a:avLst/>
          </a:prstGeom>
          <a:noFill/>
          <a:ln>
            <a:noFill/>
          </a:ln>
          <a:effectLst/>
          <a:extLst/>
        </p:spPr>
        <p:txBody>
          <a:bodyPr vert="horz" wrap="square" lIns="91556" tIns="45778" rIns="91556" bIns="45778" numCol="1" anchor="t" anchorCtr="0" compatLnSpc="1">
            <a:prstTxWarp prst="textNoShape">
              <a:avLst/>
            </a:prstTxWarp>
          </a:bodyPr>
          <a:lstStyle>
            <a:lvl1pPr eaLnBrk="1" hangingPunct="1">
              <a:defRPr sz="1200">
                <a:latin typeface="Arial" pitchFamily="34" charset="0"/>
                <a:cs typeface="+mn-cs"/>
              </a:defRPr>
            </a:lvl1pPr>
          </a:lstStyle>
          <a:p>
            <a:pPr>
              <a:defRPr/>
            </a:pPr>
            <a:endParaRPr lang="ru-RU"/>
          </a:p>
        </p:txBody>
      </p:sp>
      <p:sp>
        <p:nvSpPr>
          <p:cNvPr id="172035" name="Rectangle 3"/>
          <p:cNvSpPr>
            <a:spLocks noGrp="1" noChangeArrowheads="1"/>
          </p:cNvSpPr>
          <p:nvPr>
            <p:ph type="dt" sz="quarter" idx="1"/>
          </p:nvPr>
        </p:nvSpPr>
        <p:spPr bwMode="auto">
          <a:xfrm>
            <a:off x="3856038" y="0"/>
            <a:ext cx="2951162" cy="498475"/>
          </a:xfrm>
          <a:prstGeom prst="rect">
            <a:avLst/>
          </a:prstGeom>
          <a:noFill/>
          <a:ln>
            <a:noFill/>
          </a:ln>
          <a:effectLst/>
          <a:extLst/>
        </p:spPr>
        <p:txBody>
          <a:bodyPr vert="horz" wrap="square" lIns="91556" tIns="45778" rIns="91556" bIns="45778" numCol="1" anchor="t" anchorCtr="0" compatLnSpc="1">
            <a:prstTxWarp prst="textNoShape">
              <a:avLst/>
            </a:prstTxWarp>
          </a:bodyPr>
          <a:lstStyle>
            <a:lvl1pPr algn="r" eaLnBrk="1" hangingPunct="1">
              <a:defRPr sz="1200">
                <a:latin typeface="Arial" pitchFamily="34" charset="0"/>
                <a:cs typeface="+mn-cs"/>
              </a:defRPr>
            </a:lvl1pPr>
          </a:lstStyle>
          <a:p>
            <a:pPr>
              <a:defRPr/>
            </a:pPr>
            <a:endParaRPr lang="ru-RU"/>
          </a:p>
        </p:txBody>
      </p:sp>
      <p:sp>
        <p:nvSpPr>
          <p:cNvPr id="172036" name="Rectangle 4"/>
          <p:cNvSpPr>
            <a:spLocks noGrp="1" noChangeArrowheads="1"/>
          </p:cNvSpPr>
          <p:nvPr>
            <p:ph type="ftr" sz="quarter" idx="2"/>
          </p:nvPr>
        </p:nvSpPr>
        <p:spPr bwMode="auto">
          <a:xfrm>
            <a:off x="0" y="9440863"/>
            <a:ext cx="2951163" cy="498475"/>
          </a:xfrm>
          <a:prstGeom prst="rect">
            <a:avLst/>
          </a:prstGeom>
          <a:noFill/>
          <a:ln>
            <a:noFill/>
          </a:ln>
          <a:effectLst/>
          <a:extLst/>
        </p:spPr>
        <p:txBody>
          <a:bodyPr vert="horz" wrap="square" lIns="91556" tIns="45778" rIns="91556" bIns="45778" numCol="1" anchor="b" anchorCtr="0" compatLnSpc="1">
            <a:prstTxWarp prst="textNoShape">
              <a:avLst/>
            </a:prstTxWarp>
          </a:bodyPr>
          <a:lstStyle>
            <a:lvl1pPr eaLnBrk="1" hangingPunct="1">
              <a:defRPr sz="1200">
                <a:latin typeface="Arial" pitchFamily="34" charset="0"/>
                <a:cs typeface="+mn-cs"/>
              </a:defRPr>
            </a:lvl1pPr>
          </a:lstStyle>
          <a:p>
            <a:pPr>
              <a:defRPr/>
            </a:pPr>
            <a:endParaRPr lang="ru-RU"/>
          </a:p>
        </p:txBody>
      </p:sp>
      <p:sp>
        <p:nvSpPr>
          <p:cNvPr id="172037" name="Rectangle 5"/>
          <p:cNvSpPr>
            <a:spLocks noGrp="1" noChangeArrowheads="1"/>
          </p:cNvSpPr>
          <p:nvPr>
            <p:ph type="sldNum" sz="quarter" idx="3"/>
          </p:nvPr>
        </p:nvSpPr>
        <p:spPr bwMode="auto">
          <a:xfrm>
            <a:off x="3856038" y="9440863"/>
            <a:ext cx="2951162" cy="498475"/>
          </a:xfrm>
          <a:prstGeom prst="rect">
            <a:avLst/>
          </a:prstGeom>
          <a:noFill/>
          <a:ln>
            <a:noFill/>
          </a:ln>
          <a:effectLst/>
          <a:extLst/>
        </p:spPr>
        <p:txBody>
          <a:bodyPr vert="horz" wrap="square" lIns="91556" tIns="45778" rIns="91556" bIns="45778" numCol="1" anchor="b" anchorCtr="0" compatLnSpc="1">
            <a:prstTxWarp prst="textNoShape">
              <a:avLst/>
            </a:prstTxWarp>
          </a:bodyPr>
          <a:lstStyle>
            <a:lvl1pPr algn="r" eaLnBrk="1" hangingPunct="1">
              <a:defRPr sz="1200">
                <a:latin typeface="Arial" panose="020B0604020202020204" pitchFamily="34" charset="0"/>
                <a:cs typeface="+mn-cs"/>
              </a:defRPr>
            </a:lvl1pPr>
          </a:lstStyle>
          <a:p>
            <a:pPr>
              <a:defRPr/>
            </a:pPr>
            <a:fld id="{23F3C25B-B7CF-4416-B24E-A1746FE1DD48}" type="slidenum">
              <a:rPr lang="ru-RU"/>
              <a:pPr>
                <a:defRPr/>
              </a:pPr>
              <a:t>‹#›</a:t>
            </a:fld>
            <a:endParaRPr lang="ru-R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51163" cy="498475"/>
          </a:xfrm>
          <a:prstGeom prst="rect">
            <a:avLst/>
          </a:prstGeom>
          <a:noFill/>
          <a:ln>
            <a:noFill/>
          </a:ln>
          <a:effectLst/>
          <a:extLst/>
        </p:spPr>
        <p:txBody>
          <a:bodyPr vert="horz" wrap="square" lIns="91556" tIns="45778" rIns="91556" bIns="45778" numCol="1" anchor="t" anchorCtr="0" compatLnSpc="1">
            <a:prstTxWarp prst="textNoShape">
              <a:avLst/>
            </a:prstTxWarp>
          </a:bodyPr>
          <a:lstStyle>
            <a:lvl1pPr eaLnBrk="1" hangingPunct="1">
              <a:defRPr sz="1200">
                <a:latin typeface="Arial" pitchFamily="34" charset="0"/>
                <a:cs typeface="+mn-cs"/>
              </a:defRPr>
            </a:lvl1pPr>
          </a:lstStyle>
          <a:p>
            <a:pPr>
              <a:defRPr/>
            </a:pPr>
            <a:endParaRPr lang="ru-RU"/>
          </a:p>
        </p:txBody>
      </p:sp>
      <p:sp>
        <p:nvSpPr>
          <p:cNvPr id="169987" name="Rectangle 3"/>
          <p:cNvSpPr>
            <a:spLocks noGrp="1" noChangeArrowheads="1"/>
          </p:cNvSpPr>
          <p:nvPr>
            <p:ph type="dt" idx="1"/>
          </p:nvPr>
        </p:nvSpPr>
        <p:spPr bwMode="auto">
          <a:xfrm>
            <a:off x="3856038" y="0"/>
            <a:ext cx="2951162" cy="498475"/>
          </a:xfrm>
          <a:prstGeom prst="rect">
            <a:avLst/>
          </a:prstGeom>
          <a:noFill/>
          <a:ln>
            <a:noFill/>
          </a:ln>
          <a:effectLst/>
          <a:extLst/>
        </p:spPr>
        <p:txBody>
          <a:bodyPr vert="horz" wrap="square" lIns="91556" tIns="45778" rIns="91556" bIns="45778" numCol="1" anchor="t" anchorCtr="0" compatLnSpc="1">
            <a:prstTxWarp prst="textNoShape">
              <a:avLst/>
            </a:prstTxWarp>
          </a:bodyPr>
          <a:lstStyle>
            <a:lvl1pPr algn="r" eaLnBrk="1" hangingPunct="1">
              <a:defRPr sz="1200">
                <a:latin typeface="Arial" pitchFamily="34" charset="0"/>
                <a:cs typeface="+mn-cs"/>
              </a:defRPr>
            </a:lvl1pPr>
          </a:lstStyle>
          <a:p>
            <a:pPr>
              <a:defRPr/>
            </a:pPr>
            <a:endParaRPr lang="ru-RU"/>
          </a:p>
        </p:txBody>
      </p:sp>
      <p:sp>
        <p:nvSpPr>
          <p:cNvPr id="13316" name="Rectangle 4"/>
          <p:cNvSpPr>
            <a:spLocks noGrp="1" noRot="1" noChangeAspect="1" noChangeArrowheads="1" noTextEdit="1"/>
          </p:cNvSpPr>
          <p:nvPr>
            <p:ph type="sldImg" idx="2"/>
          </p:nvPr>
        </p:nvSpPr>
        <p:spPr bwMode="auto">
          <a:xfrm>
            <a:off x="919163" y="746125"/>
            <a:ext cx="4970462" cy="3727450"/>
          </a:xfrm>
          <a:prstGeom prst="rect">
            <a:avLst/>
          </a:prstGeom>
          <a:noFill/>
          <a:ln w="9525">
            <a:solidFill>
              <a:srgbClr val="000000"/>
            </a:solidFill>
            <a:miter lim="800000"/>
            <a:headEnd/>
            <a:tailEnd/>
          </a:ln>
        </p:spPr>
      </p:sp>
      <p:sp>
        <p:nvSpPr>
          <p:cNvPr id="169989" name="Rectangle 5"/>
          <p:cNvSpPr>
            <a:spLocks noGrp="1" noChangeArrowheads="1"/>
          </p:cNvSpPr>
          <p:nvPr>
            <p:ph type="body" sz="quarter" idx="3"/>
          </p:nvPr>
        </p:nvSpPr>
        <p:spPr bwMode="auto">
          <a:xfrm>
            <a:off x="681038" y="4721225"/>
            <a:ext cx="5448300" cy="4473575"/>
          </a:xfrm>
          <a:prstGeom prst="rect">
            <a:avLst/>
          </a:prstGeom>
          <a:noFill/>
          <a:ln>
            <a:noFill/>
          </a:ln>
          <a:effectLst/>
          <a:extLst/>
        </p:spPr>
        <p:txBody>
          <a:bodyPr vert="horz" wrap="square" lIns="91556" tIns="45778" rIns="91556" bIns="45778"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69990" name="Rectangle 6"/>
          <p:cNvSpPr>
            <a:spLocks noGrp="1" noChangeArrowheads="1"/>
          </p:cNvSpPr>
          <p:nvPr>
            <p:ph type="ftr" sz="quarter" idx="4"/>
          </p:nvPr>
        </p:nvSpPr>
        <p:spPr bwMode="auto">
          <a:xfrm>
            <a:off x="0" y="9440863"/>
            <a:ext cx="2951163" cy="498475"/>
          </a:xfrm>
          <a:prstGeom prst="rect">
            <a:avLst/>
          </a:prstGeom>
          <a:noFill/>
          <a:ln>
            <a:noFill/>
          </a:ln>
          <a:effectLst/>
          <a:extLst/>
        </p:spPr>
        <p:txBody>
          <a:bodyPr vert="horz" wrap="square" lIns="91556" tIns="45778" rIns="91556" bIns="45778" numCol="1" anchor="b" anchorCtr="0" compatLnSpc="1">
            <a:prstTxWarp prst="textNoShape">
              <a:avLst/>
            </a:prstTxWarp>
          </a:bodyPr>
          <a:lstStyle>
            <a:lvl1pPr eaLnBrk="1" hangingPunct="1">
              <a:defRPr sz="1200">
                <a:latin typeface="Arial" pitchFamily="34" charset="0"/>
                <a:cs typeface="+mn-cs"/>
              </a:defRPr>
            </a:lvl1pPr>
          </a:lstStyle>
          <a:p>
            <a:pPr>
              <a:defRPr/>
            </a:pPr>
            <a:endParaRPr lang="ru-RU"/>
          </a:p>
        </p:txBody>
      </p:sp>
      <p:sp>
        <p:nvSpPr>
          <p:cNvPr id="169991" name="Rectangle 7"/>
          <p:cNvSpPr>
            <a:spLocks noGrp="1" noChangeArrowheads="1"/>
          </p:cNvSpPr>
          <p:nvPr>
            <p:ph type="sldNum" sz="quarter" idx="5"/>
          </p:nvPr>
        </p:nvSpPr>
        <p:spPr bwMode="auto">
          <a:xfrm>
            <a:off x="3856038" y="9440863"/>
            <a:ext cx="2951162" cy="498475"/>
          </a:xfrm>
          <a:prstGeom prst="rect">
            <a:avLst/>
          </a:prstGeom>
          <a:noFill/>
          <a:ln>
            <a:noFill/>
          </a:ln>
          <a:effectLst/>
          <a:extLst/>
        </p:spPr>
        <p:txBody>
          <a:bodyPr vert="horz" wrap="square" lIns="91556" tIns="45778" rIns="91556" bIns="45778" numCol="1" anchor="b" anchorCtr="0" compatLnSpc="1">
            <a:prstTxWarp prst="textNoShape">
              <a:avLst/>
            </a:prstTxWarp>
          </a:bodyPr>
          <a:lstStyle>
            <a:lvl1pPr algn="r" eaLnBrk="1" hangingPunct="1">
              <a:defRPr sz="1200">
                <a:latin typeface="Arial" panose="020B0604020202020204" pitchFamily="34" charset="0"/>
                <a:cs typeface="+mn-cs"/>
              </a:defRPr>
            </a:lvl1pPr>
          </a:lstStyle>
          <a:p>
            <a:pPr>
              <a:defRPr/>
            </a:pPr>
            <a:fld id="{F164C13C-A999-49A7-B3F9-8767ACA2666F}"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p:spPr>
        <p:txBody>
          <a:bodyPr/>
          <a:lstStyle/>
          <a:p>
            <a:pPr eaLnBrk="0" hangingPunct="0">
              <a:defRPr/>
            </a:pPr>
            <a:endParaRPr lang="ru-RU" dirty="0">
              <a:solidFill>
                <a:prstClr val="black"/>
              </a:solidFill>
              <a:latin typeface="Arial" panose="020B0604020202020204" pitchFamily="34" charset="0"/>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p:spPr>
        <p:txBody>
          <a:bodyPr/>
          <a:lstStyle/>
          <a:p>
            <a:pPr eaLnBrk="0" hangingPunct="0">
              <a:defRPr/>
            </a:pPr>
            <a:endParaRPr lang="ru-RU" dirty="0">
              <a:solidFill>
                <a:prstClr val="black"/>
              </a:solidFill>
              <a:latin typeface="Arial" panose="020B0604020202020204" pitchFamily="34" charset="0"/>
              <a:cs typeface="+mn-cs"/>
            </a:endParaRPr>
          </a:p>
        </p:txBody>
      </p:sp>
      <p:sp>
        <p:nvSpPr>
          <p:cNvPr id="119810" name="Rectangle 2"/>
          <p:cNvSpPr>
            <a:spLocks noGrp="1" noChangeArrowheads="1"/>
          </p:cNvSpPr>
          <p:nvPr>
            <p:ph type="ctrTitle"/>
          </p:nvPr>
        </p:nvSpPr>
        <p:spPr>
          <a:xfrm>
            <a:off x="914400" y="1524000"/>
            <a:ext cx="7623175" cy="1752600"/>
          </a:xfrm>
        </p:spPr>
        <p:txBody>
          <a:bodyPr/>
          <a:lstStyle>
            <a:lvl1pPr>
              <a:defRPr/>
            </a:lvl1pPr>
          </a:lstStyle>
          <a:p>
            <a:pPr lvl="0"/>
            <a:r>
              <a:rPr lang="ru-RU" altLang="en-US" noProof="0" smtClean="0"/>
              <a:t>Образец заголовка</a:t>
            </a:r>
          </a:p>
        </p:txBody>
      </p:sp>
      <p:sp>
        <p:nvSpPr>
          <p:cNvPr id="119811" name="Rectangle 3"/>
          <p:cNvSpPr>
            <a:spLocks noGrp="1" noChangeArrowheads="1"/>
          </p:cNvSpPr>
          <p:nvPr>
            <p:ph type="subTitle" idx="1"/>
          </p:nvPr>
        </p:nvSpPr>
        <p:spPr>
          <a:xfrm>
            <a:off x="1981200" y="3962400"/>
            <a:ext cx="6553200" cy="1752600"/>
          </a:xfrm>
        </p:spPr>
        <p:txBody>
          <a:bodyPr/>
          <a:lstStyle>
            <a:lvl1pPr marL="0" indent="0" algn="ctr">
              <a:buFont typeface="Wingdings" pitchFamily="2" charset="2"/>
              <a:buNone/>
              <a:defRPr/>
            </a:lvl1pPr>
          </a:lstStyle>
          <a:p>
            <a:pPr lvl="0"/>
            <a:r>
              <a:rPr lang="ru-RU" altLang="en-US" noProof="0" smtClean="0"/>
              <a:t>Образец подзаголовка</a:t>
            </a:r>
          </a:p>
        </p:txBody>
      </p:sp>
      <p:sp>
        <p:nvSpPr>
          <p:cNvPr id="6" name="Rectangle 4"/>
          <p:cNvSpPr>
            <a:spLocks noGrp="1" noChangeArrowheads="1"/>
          </p:cNvSpPr>
          <p:nvPr>
            <p:ph type="dt" sz="half" idx="10"/>
          </p:nvPr>
        </p:nvSpPr>
        <p:spPr/>
        <p:txBody>
          <a:bodyPr/>
          <a:lstStyle>
            <a:lvl1pPr>
              <a:defRPr/>
            </a:lvl1pPr>
          </a:lstStyle>
          <a:p>
            <a:pPr>
              <a:defRPr/>
            </a:pPr>
            <a:fld id="{5C95F8A6-53AA-4F57-8551-8F8DB0C11C23}" type="datetime1">
              <a:rPr lang="ru-RU"/>
              <a:pPr>
                <a:defRPr/>
              </a:pPr>
              <a:t>02.02.2023</a:t>
            </a:fld>
            <a:endParaRPr lang="ru-RU" altLang="en-US" dirty="0"/>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ru-RU" altLang="en-US"/>
              <a:t>567567567567</a:t>
            </a:r>
          </a:p>
        </p:txBody>
      </p:sp>
      <p:sp>
        <p:nvSpPr>
          <p:cNvPr id="8" name="Rectangle 6"/>
          <p:cNvSpPr>
            <a:spLocks noGrp="1" noChangeArrowheads="1"/>
          </p:cNvSpPr>
          <p:nvPr>
            <p:ph type="sldNum" sz="quarter" idx="12"/>
          </p:nvPr>
        </p:nvSpPr>
        <p:spPr/>
        <p:txBody>
          <a:bodyPr/>
          <a:lstStyle>
            <a:lvl1pPr>
              <a:defRPr/>
            </a:lvl1pPr>
          </a:lstStyle>
          <a:p>
            <a:pPr>
              <a:defRPr/>
            </a:pPr>
            <a:fld id="{8FCE08BD-F6A2-414E-A7EA-A3D995F3B04C}" type="slidenum">
              <a:rPr lang="ru-RU" altLang="en-US"/>
              <a:pPr>
                <a:defRPr/>
              </a:pPr>
              <a:t>‹#›</a:t>
            </a:fld>
            <a:endParaRPr lang="ru-RU" alt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30725"/>
          </a:xfrm>
        </p:spPr>
        <p:txBody>
          <a:bodyPr/>
          <a:lstStyle/>
          <a:p>
            <a:pPr lvl="0"/>
            <a:endParaRPr lang="ru-RU" noProof="0" dirty="0"/>
          </a:p>
        </p:txBody>
      </p:sp>
      <p:sp>
        <p:nvSpPr>
          <p:cNvPr id="4" name="Rectangle 4"/>
          <p:cNvSpPr>
            <a:spLocks noGrp="1" noChangeArrowheads="1"/>
          </p:cNvSpPr>
          <p:nvPr>
            <p:ph type="dt" sz="half" idx="10"/>
          </p:nvPr>
        </p:nvSpPr>
        <p:spPr/>
        <p:txBody>
          <a:bodyPr/>
          <a:lstStyle>
            <a:lvl1pPr>
              <a:defRPr/>
            </a:lvl1pPr>
          </a:lstStyle>
          <a:p>
            <a:pPr>
              <a:defRPr/>
            </a:pPr>
            <a:fld id="{3EBB767B-61EC-4D06-BA31-9E9883A0C4BE}" type="datetime1">
              <a:rPr lang="ru-RU"/>
              <a:pPr>
                <a:defRPr/>
              </a:pPr>
              <a:t>02.02.2023</a:t>
            </a:fld>
            <a:endParaRPr lang="ru-RU" altLang="en-US" dirty="0"/>
          </a:p>
        </p:txBody>
      </p:sp>
      <p:sp>
        <p:nvSpPr>
          <p:cNvPr id="5"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6" name="Rectangle 6"/>
          <p:cNvSpPr>
            <a:spLocks noGrp="1" noChangeArrowheads="1"/>
          </p:cNvSpPr>
          <p:nvPr>
            <p:ph type="sldNum" sz="quarter" idx="12"/>
          </p:nvPr>
        </p:nvSpPr>
        <p:spPr/>
        <p:txBody>
          <a:bodyPr/>
          <a:lstStyle>
            <a:lvl1pPr>
              <a:defRPr/>
            </a:lvl1pPr>
          </a:lstStyle>
          <a:p>
            <a:pPr>
              <a:defRPr/>
            </a:pPr>
            <a:fld id="{5248B6EB-3B50-4606-AF3B-64D54E3C426E}" type="slidenum">
              <a:rPr lang="ru-RU" altLang="en-US"/>
              <a:pPr>
                <a:defRPr/>
              </a:pPr>
              <a:t>‹#›</a:t>
            </a:fld>
            <a:endParaRPr lang="ru-RU" altLang="en-US" dirty="0"/>
          </a:p>
        </p:txBody>
      </p:sp>
    </p:spTree>
  </p:cSld>
  <p:clrMapOvr>
    <a:masterClrMapping/>
  </p:clrMapOvr>
  <p:transition>
    <p:fade/>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7813"/>
            <a:ext cx="8229600" cy="58531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p:txBody>
          <a:bodyPr/>
          <a:lstStyle>
            <a:lvl1pPr>
              <a:defRPr/>
            </a:lvl1pPr>
          </a:lstStyle>
          <a:p>
            <a:pPr>
              <a:defRPr/>
            </a:pPr>
            <a:fld id="{3F4F0639-B827-4ED5-A9D2-ECC6DB21FDB0}" type="datetime1">
              <a:rPr lang="ru-RU"/>
              <a:pPr>
                <a:defRPr/>
              </a:pPr>
              <a:t>02.02.2023</a:t>
            </a:fld>
            <a:endParaRPr lang="ru-RU" altLang="en-US" dirty="0"/>
          </a:p>
        </p:txBody>
      </p:sp>
      <p:sp>
        <p:nvSpPr>
          <p:cNvPr id="4"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5" name="Rectangle 6"/>
          <p:cNvSpPr>
            <a:spLocks noGrp="1" noChangeArrowheads="1"/>
          </p:cNvSpPr>
          <p:nvPr>
            <p:ph type="sldNum" sz="quarter" idx="12"/>
          </p:nvPr>
        </p:nvSpPr>
        <p:spPr/>
        <p:txBody>
          <a:bodyPr/>
          <a:lstStyle>
            <a:lvl1pPr>
              <a:defRPr/>
            </a:lvl1pPr>
          </a:lstStyle>
          <a:p>
            <a:pPr>
              <a:defRPr/>
            </a:pPr>
            <a:fld id="{45A6DD1B-4DF4-4DF2-A3C3-DA4145134395}" type="slidenum">
              <a:rPr lang="ru-RU" altLang="en-US"/>
              <a:pPr>
                <a:defRPr/>
              </a:pPr>
              <a:t>‹#›</a:t>
            </a:fld>
            <a:endParaRPr lang="ru-RU" altLang="en-US" dirty="0"/>
          </a:p>
        </p:txBody>
      </p:sp>
    </p:spTree>
  </p:cSld>
  <p:clrMapOvr>
    <a:masterClrMapping/>
  </p:clrMapOvr>
  <p:transition>
    <p:fade/>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p:txBody>
          <a:bodyPr/>
          <a:lstStyle>
            <a:lvl1pPr>
              <a:defRPr/>
            </a:lvl1pPr>
          </a:lstStyle>
          <a:p>
            <a:pPr>
              <a:defRPr/>
            </a:pPr>
            <a:fld id="{32FC13D7-5A1C-4372-8AB8-0C3A00B8535C}" type="datetime1">
              <a:rPr lang="ru-RU"/>
              <a:pPr>
                <a:defRPr/>
              </a:pPr>
              <a:t>02.02.2023</a:t>
            </a:fld>
            <a:endParaRPr lang="ru-RU" altLang="en-US" dirty="0"/>
          </a:p>
        </p:txBody>
      </p:sp>
      <p:sp>
        <p:nvSpPr>
          <p:cNvPr id="5"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6" name="Rectangle 6"/>
          <p:cNvSpPr>
            <a:spLocks noGrp="1" noChangeArrowheads="1"/>
          </p:cNvSpPr>
          <p:nvPr>
            <p:ph type="sldNum" sz="quarter" idx="12"/>
          </p:nvPr>
        </p:nvSpPr>
        <p:spPr/>
        <p:txBody>
          <a:bodyPr/>
          <a:lstStyle>
            <a:lvl1pPr>
              <a:defRPr/>
            </a:lvl1pPr>
          </a:lstStyle>
          <a:p>
            <a:pPr>
              <a:defRPr/>
            </a:pPr>
            <a:fld id="{77D9D866-BC86-480F-8560-6E5E57F08900}" type="slidenum">
              <a:rPr lang="ru-RU" altLang="en-US"/>
              <a:pPr>
                <a:defRPr/>
              </a:pPr>
              <a:t>‹#›</a:t>
            </a:fld>
            <a:endParaRPr lang="ru-RU" alt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p:txBody>
          <a:bodyPr/>
          <a:lstStyle>
            <a:lvl1pPr>
              <a:defRPr/>
            </a:lvl1pPr>
          </a:lstStyle>
          <a:p>
            <a:pPr>
              <a:defRPr/>
            </a:pPr>
            <a:fld id="{745E569D-3613-4FE3-84F3-379DDAD1B930}" type="datetime1">
              <a:rPr lang="ru-RU"/>
              <a:pPr>
                <a:defRPr/>
              </a:pPr>
              <a:t>02.02.2023</a:t>
            </a:fld>
            <a:endParaRPr lang="ru-RU" altLang="en-US" dirty="0"/>
          </a:p>
        </p:txBody>
      </p:sp>
      <p:sp>
        <p:nvSpPr>
          <p:cNvPr id="5"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6" name="Rectangle 6"/>
          <p:cNvSpPr>
            <a:spLocks noGrp="1" noChangeArrowheads="1"/>
          </p:cNvSpPr>
          <p:nvPr>
            <p:ph type="sldNum" sz="quarter" idx="12"/>
          </p:nvPr>
        </p:nvSpPr>
        <p:spPr/>
        <p:txBody>
          <a:bodyPr/>
          <a:lstStyle>
            <a:lvl1pPr>
              <a:defRPr/>
            </a:lvl1pPr>
          </a:lstStyle>
          <a:p>
            <a:pPr>
              <a:defRPr/>
            </a:pPr>
            <a:fld id="{35DFFCD5-E287-46F3-8FE8-C6DED28E92A8}" type="slidenum">
              <a:rPr lang="ru-RU" altLang="en-US"/>
              <a:pPr>
                <a:defRPr/>
              </a:pPr>
              <a:t>‹#›</a:t>
            </a:fld>
            <a:endParaRPr lang="ru-RU" alt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p:txBody>
          <a:bodyPr/>
          <a:lstStyle>
            <a:lvl1pPr>
              <a:defRPr/>
            </a:lvl1pPr>
          </a:lstStyle>
          <a:p>
            <a:pPr>
              <a:defRPr/>
            </a:pPr>
            <a:fld id="{2553AE08-753C-4B66-B458-FD033EEE8ACA}" type="datetime1">
              <a:rPr lang="ru-RU"/>
              <a:pPr>
                <a:defRPr/>
              </a:pPr>
              <a:t>02.02.2023</a:t>
            </a:fld>
            <a:endParaRPr lang="ru-RU" altLang="en-US" dirty="0"/>
          </a:p>
        </p:txBody>
      </p:sp>
      <p:sp>
        <p:nvSpPr>
          <p:cNvPr id="8"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9" name="Rectangle 6"/>
          <p:cNvSpPr>
            <a:spLocks noGrp="1" noChangeArrowheads="1"/>
          </p:cNvSpPr>
          <p:nvPr>
            <p:ph type="sldNum" sz="quarter" idx="12"/>
          </p:nvPr>
        </p:nvSpPr>
        <p:spPr/>
        <p:txBody>
          <a:bodyPr/>
          <a:lstStyle>
            <a:lvl1pPr>
              <a:defRPr/>
            </a:lvl1pPr>
          </a:lstStyle>
          <a:p>
            <a:pPr>
              <a:defRPr/>
            </a:pPr>
            <a:fld id="{6DB534C9-88CC-4362-8221-E50F49B8F0D1}" type="slidenum">
              <a:rPr lang="ru-RU" altLang="en-US"/>
              <a:pPr>
                <a:defRPr/>
              </a:pPr>
              <a:t>‹#›</a:t>
            </a:fld>
            <a:endParaRPr lang="ru-RU" alt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p:txBody>
          <a:bodyPr/>
          <a:lstStyle>
            <a:lvl1pPr>
              <a:defRPr/>
            </a:lvl1pPr>
          </a:lstStyle>
          <a:p>
            <a:pPr>
              <a:defRPr/>
            </a:pPr>
            <a:fld id="{07E14429-F6B9-4405-A9C7-94107BEA9EC3}" type="datetime1">
              <a:rPr lang="ru-RU"/>
              <a:pPr>
                <a:defRPr/>
              </a:pPr>
              <a:t>02.02.2023</a:t>
            </a:fld>
            <a:endParaRPr lang="ru-RU" altLang="en-US" dirty="0"/>
          </a:p>
        </p:txBody>
      </p:sp>
      <p:sp>
        <p:nvSpPr>
          <p:cNvPr id="4"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5" name="Rectangle 6"/>
          <p:cNvSpPr>
            <a:spLocks noGrp="1" noChangeArrowheads="1"/>
          </p:cNvSpPr>
          <p:nvPr>
            <p:ph type="sldNum" sz="quarter" idx="12"/>
          </p:nvPr>
        </p:nvSpPr>
        <p:spPr/>
        <p:txBody>
          <a:bodyPr/>
          <a:lstStyle>
            <a:lvl1pPr>
              <a:defRPr/>
            </a:lvl1pPr>
          </a:lstStyle>
          <a:p>
            <a:pPr>
              <a:defRPr/>
            </a:pPr>
            <a:fld id="{353F090C-D3C4-473A-B43C-C57EF5A19E9E}" type="slidenum">
              <a:rPr lang="ru-RU" altLang="en-US"/>
              <a:pPr>
                <a:defRPr/>
              </a:pPr>
              <a:t>‹#›</a:t>
            </a:fld>
            <a:endParaRPr lang="ru-RU" alt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p:txBody>
          <a:bodyPr/>
          <a:lstStyle>
            <a:lvl1pPr>
              <a:defRPr/>
            </a:lvl1pPr>
          </a:lstStyle>
          <a:p>
            <a:pPr>
              <a:defRPr/>
            </a:pPr>
            <a:fld id="{F1A2FD07-0D0C-4FCD-8276-3FA3226DD026}" type="datetime1">
              <a:rPr lang="ru-RU"/>
              <a:pPr>
                <a:defRPr/>
              </a:pPr>
              <a:t>02.02.2023</a:t>
            </a:fld>
            <a:endParaRPr lang="ru-RU" altLang="en-US" dirty="0"/>
          </a:p>
        </p:txBody>
      </p:sp>
      <p:sp>
        <p:nvSpPr>
          <p:cNvPr id="6"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7" name="Rectangle 6"/>
          <p:cNvSpPr>
            <a:spLocks noGrp="1" noChangeArrowheads="1"/>
          </p:cNvSpPr>
          <p:nvPr>
            <p:ph type="sldNum" sz="quarter" idx="12"/>
          </p:nvPr>
        </p:nvSpPr>
        <p:spPr/>
        <p:txBody>
          <a:bodyPr/>
          <a:lstStyle>
            <a:lvl1pPr>
              <a:defRPr/>
            </a:lvl1pPr>
          </a:lstStyle>
          <a:p>
            <a:pPr>
              <a:defRPr/>
            </a:pPr>
            <a:fld id="{87A88546-A753-4A8E-A95A-2C9D343DA63E}" type="slidenum">
              <a:rPr lang="ru-RU" altLang="en-US"/>
              <a:pPr>
                <a:defRPr/>
              </a:pPr>
              <a:t>‹#›</a:t>
            </a:fld>
            <a:endParaRPr lang="ru-RU" alt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p:txBody>
          <a:bodyPr/>
          <a:lstStyle>
            <a:lvl1pPr>
              <a:defRPr/>
            </a:lvl1pPr>
          </a:lstStyle>
          <a:p>
            <a:pPr>
              <a:defRPr/>
            </a:pPr>
            <a:fld id="{7CD57E00-B9FF-4B26-852D-278E7D1A5FDB}" type="datetime1">
              <a:rPr lang="ru-RU"/>
              <a:pPr>
                <a:defRPr/>
              </a:pPr>
              <a:t>02.02.2023</a:t>
            </a:fld>
            <a:endParaRPr lang="ru-RU" altLang="en-US" dirty="0"/>
          </a:p>
        </p:txBody>
      </p:sp>
      <p:sp>
        <p:nvSpPr>
          <p:cNvPr id="6"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7" name="Rectangle 6"/>
          <p:cNvSpPr>
            <a:spLocks noGrp="1" noChangeArrowheads="1"/>
          </p:cNvSpPr>
          <p:nvPr>
            <p:ph type="sldNum" sz="quarter" idx="12"/>
          </p:nvPr>
        </p:nvSpPr>
        <p:spPr/>
        <p:txBody>
          <a:bodyPr/>
          <a:lstStyle>
            <a:lvl1pPr>
              <a:defRPr/>
            </a:lvl1pPr>
          </a:lstStyle>
          <a:p>
            <a:pPr>
              <a:defRPr/>
            </a:pPr>
            <a:fld id="{B0055FFB-A9F6-4D7A-8914-0F17CEAE101C}" type="slidenum">
              <a:rPr lang="ru-RU" altLang="en-US"/>
              <a:pPr>
                <a:defRPr/>
              </a:pPr>
              <a:t>‹#›</a:t>
            </a:fld>
            <a:endParaRPr lang="ru-RU" alt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p:txBody>
          <a:bodyPr/>
          <a:lstStyle>
            <a:lvl1pPr>
              <a:defRPr/>
            </a:lvl1pPr>
          </a:lstStyle>
          <a:p>
            <a:pPr>
              <a:defRPr/>
            </a:pPr>
            <a:fld id="{6CC50D98-0F85-4A59-909A-C71DDBFBE549}" type="datetime1">
              <a:rPr lang="ru-RU"/>
              <a:pPr>
                <a:defRPr/>
              </a:pPr>
              <a:t>02.02.2023</a:t>
            </a:fld>
            <a:endParaRPr lang="ru-RU" altLang="en-US" dirty="0"/>
          </a:p>
        </p:txBody>
      </p:sp>
      <p:sp>
        <p:nvSpPr>
          <p:cNvPr id="5"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6" name="Rectangle 6"/>
          <p:cNvSpPr>
            <a:spLocks noGrp="1" noChangeArrowheads="1"/>
          </p:cNvSpPr>
          <p:nvPr>
            <p:ph type="sldNum" sz="quarter" idx="12"/>
          </p:nvPr>
        </p:nvSpPr>
        <p:spPr/>
        <p:txBody>
          <a:bodyPr/>
          <a:lstStyle>
            <a:lvl1pPr>
              <a:defRPr/>
            </a:lvl1pPr>
          </a:lstStyle>
          <a:p>
            <a:pPr>
              <a:defRPr/>
            </a:pPr>
            <a:fld id="{CEA2FE0C-DAE5-41EB-8FD1-0FE9FE8F1C02}" type="slidenum">
              <a:rPr lang="ru-RU" altLang="en-US"/>
              <a:pPr>
                <a:defRPr/>
              </a:pPr>
              <a:t>‹#›</a:t>
            </a:fld>
            <a:endParaRPr lang="ru-RU" alt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p:txBody>
          <a:bodyPr/>
          <a:lstStyle>
            <a:lvl1pPr>
              <a:defRPr/>
            </a:lvl1pPr>
          </a:lstStyle>
          <a:p>
            <a:pPr>
              <a:defRPr/>
            </a:pPr>
            <a:fld id="{B9B1AB82-ECEE-4372-AA35-997181C510E4}" type="datetime1">
              <a:rPr lang="ru-RU"/>
              <a:pPr>
                <a:defRPr/>
              </a:pPr>
              <a:t>02.02.2023</a:t>
            </a:fld>
            <a:endParaRPr lang="ru-RU" altLang="en-US" dirty="0"/>
          </a:p>
        </p:txBody>
      </p:sp>
      <p:sp>
        <p:nvSpPr>
          <p:cNvPr id="5" name="Rectangle 5"/>
          <p:cNvSpPr>
            <a:spLocks noGrp="1" noChangeArrowheads="1"/>
          </p:cNvSpPr>
          <p:nvPr>
            <p:ph type="ftr" sz="quarter" idx="11"/>
          </p:nvPr>
        </p:nvSpPr>
        <p:spPr/>
        <p:txBody>
          <a:bodyPr/>
          <a:lstStyle>
            <a:lvl1pPr>
              <a:defRPr/>
            </a:lvl1pPr>
          </a:lstStyle>
          <a:p>
            <a:pPr>
              <a:defRPr/>
            </a:pPr>
            <a:r>
              <a:rPr lang="ru-RU" altLang="en-US"/>
              <a:t>567567567567</a:t>
            </a:r>
          </a:p>
        </p:txBody>
      </p:sp>
      <p:sp>
        <p:nvSpPr>
          <p:cNvPr id="6" name="Rectangle 6"/>
          <p:cNvSpPr>
            <a:spLocks noGrp="1" noChangeArrowheads="1"/>
          </p:cNvSpPr>
          <p:nvPr>
            <p:ph type="sldNum" sz="quarter" idx="12"/>
          </p:nvPr>
        </p:nvSpPr>
        <p:spPr/>
        <p:txBody>
          <a:bodyPr/>
          <a:lstStyle>
            <a:lvl1pPr>
              <a:defRPr/>
            </a:lvl1pPr>
          </a:lstStyle>
          <a:p>
            <a:pPr>
              <a:defRPr/>
            </a:pPr>
            <a:fld id="{AE0EDE8F-0AF7-4B92-8BEC-371243AC7C8C}" type="slidenum">
              <a:rPr lang="ru-RU" altLang="en-US"/>
              <a:pPr>
                <a:defRPr/>
              </a:pPr>
              <a:t>‹#›</a:t>
            </a:fld>
            <a:endParaRPr lang="ru-RU" alt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заголовка</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18788" name="Rectangle 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solidFill>
                  <a:prstClr val="black"/>
                </a:solidFill>
                <a:latin typeface="Garamond" pitchFamily="18" charset="0"/>
                <a:cs typeface="+mn-cs"/>
              </a:defRPr>
            </a:lvl1pPr>
          </a:lstStyle>
          <a:p>
            <a:pPr>
              <a:defRPr/>
            </a:pPr>
            <a:fld id="{38C6D412-1F0F-4252-8200-C32EE451CD37}" type="datetime1">
              <a:rPr lang="ru-RU"/>
              <a:pPr>
                <a:defRPr/>
              </a:pPr>
              <a:t>02.02.2023</a:t>
            </a:fld>
            <a:endParaRPr lang="ru-RU" altLang="en-US" dirty="0"/>
          </a:p>
        </p:txBody>
      </p:sp>
      <p:sp>
        <p:nvSpPr>
          <p:cNvPr id="11878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solidFill>
                  <a:prstClr val="black"/>
                </a:solidFill>
                <a:latin typeface="Garamond" pitchFamily="18" charset="0"/>
                <a:cs typeface="+mn-cs"/>
              </a:defRPr>
            </a:lvl1pPr>
          </a:lstStyle>
          <a:p>
            <a:pPr>
              <a:defRPr/>
            </a:pPr>
            <a:r>
              <a:rPr lang="ru-RU" altLang="en-US"/>
              <a:t>567567567567</a:t>
            </a:r>
          </a:p>
        </p:txBody>
      </p:sp>
      <p:sp>
        <p:nvSpPr>
          <p:cNvPr id="118790" name="Rectangle 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prstClr val="black"/>
                </a:solidFill>
                <a:latin typeface="Garamond" panose="02020404030301010803" pitchFamily="18" charset="0"/>
                <a:cs typeface="+mn-cs"/>
              </a:defRPr>
            </a:lvl1pPr>
          </a:lstStyle>
          <a:p>
            <a:pPr>
              <a:defRPr/>
            </a:pPr>
            <a:fld id="{8018C0A6-0493-4B84-9F4D-BE6870B49826}" type="slidenum">
              <a:rPr lang="ru-RU" altLang="en-US"/>
              <a:pPr>
                <a:defRPr/>
              </a:pPr>
              <a:t>‹#›</a:t>
            </a:fld>
            <a:endParaRPr lang="ru-RU" altLang="en-US" dirty="0"/>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p:spPr>
        <p:txBody>
          <a:bodyPr/>
          <a:lstStyle/>
          <a:p>
            <a:pPr eaLnBrk="0" hangingPunct="0">
              <a:defRPr/>
            </a:pPr>
            <a:endParaRPr lang="ru-RU" dirty="0">
              <a:solidFill>
                <a:prstClr val="black"/>
              </a:solidFill>
              <a:latin typeface="Arial" panose="020B0604020202020204" pitchFamily="34" charset="0"/>
              <a:cs typeface="+mn-cs"/>
            </a:endParaRPr>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p:spPr>
        <p:txBody>
          <a:bodyPr/>
          <a:lstStyle/>
          <a:p>
            <a:pPr eaLnBrk="0" hangingPunct="0">
              <a:defRPr/>
            </a:pPr>
            <a:endParaRPr lang="ru-RU" dirty="0">
              <a:solidFill>
                <a:prstClr val="black"/>
              </a:solidFill>
              <a:latin typeface="Arial" panose="020B0604020202020204" pitchFamily="34" charset="0"/>
              <a:cs typeface="+mn-cs"/>
            </a:endParaRPr>
          </a:p>
        </p:txBody>
      </p:sp>
    </p:spTree>
  </p:cSld>
  <p:clrMap bg1="lt1" tx1="dk1" bg2="lt2" tx2="dk2" accent1="accent1" accent2="accent2" accent3="accent3" accent4="accent4" accent5="accent5" accent6="accent6" hlink="hlink" folHlink="folHlink"/>
  <p:sldLayoutIdLst>
    <p:sldLayoutId id="2147484450" r:id="rId1"/>
    <p:sldLayoutId id="2147484451" r:id="rId2"/>
    <p:sldLayoutId id="2147484452" r:id="rId3"/>
    <p:sldLayoutId id="2147484453" r:id="rId4"/>
    <p:sldLayoutId id="2147484454" r:id="rId5"/>
    <p:sldLayoutId id="2147484455" r:id="rId6"/>
    <p:sldLayoutId id="2147484456" r:id="rId7"/>
    <p:sldLayoutId id="2147484457" r:id="rId8"/>
    <p:sldLayoutId id="2147484458" r:id="rId9"/>
    <p:sldLayoutId id="2147484459" r:id="rId10"/>
    <p:sldLayoutId id="2147484460" r:id="rId11"/>
  </p:sldLayoutIdLst>
  <p:transition>
    <p:fade/>
  </p:transition>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consultantplus://offline/ref=25D468F1F059181C77368EB87BF93005F0BB8FF49727D0442B2DAECF4962CCC122456A2144BB6F150B7CFD9E12BA94765F8EA15946vC51C" TargetMode="External"/><Relationship Id="rId7" Type="http://schemas.openxmlformats.org/officeDocument/2006/relationships/hyperlink" Target="consultantplus://offline/ref=25D468F1F059181C77368EB87BF93005F0BA8EF49427D0442B2DAECF4962CCC122456A214CB964445933FCC256ED87765F8EA35B5AC09F31vB51C" TargetMode="External"/><Relationship Id="rId2" Type="http://schemas.openxmlformats.org/officeDocument/2006/relationships/hyperlink" Target="consultantplus://offline/ref=25D468F1F059181C77368EB87BF93005F0BB8FFF942FD0442B2DAECF4962CCC122456A214CB964405A33FCC256ED87765F8EA35B5AC09F31vB51C" TargetMode="External"/><Relationship Id="rId1" Type="http://schemas.openxmlformats.org/officeDocument/2006/relationships/slideLayout" Target="../slideLayouts/slideLayout2.xml"/><Relationship Id="rId6" Type="http://schemas.openxmlformats.org/officeDocument/2006/relationships/hyperlink" Target="consultantplus://offline/ref=25D468F1F059181C77368EB87BF93005F0BB8FF49727D0442B2DAECF4962CCC122456A2148B96F150B7CFD9E12BA94765F8EA15946vC51C" TargetMode="External"/><Relationship Id="rId5" Type="http://schemas.openxmlformats.org/officeDocument/2006/relationships/hyperlink" Target="consultantplus://offline/ref=25D468F1F059181C77368EB87BF93005F0BB8FF49727D0442B2DAECF4962CCC13045322D4CBB7A415826AA9310vB5BC" TargetMode="External"/><Relationship Id="rId4" Type="http://schemas.openxmlformats.org/officeDocument/2006/relationships/hyperlink" Target="consultantplus://offline/ref=25D468F1F059181C77368EB87BF93005F0BA8EF49422D0442B2DAECF4962CCC122456A214CB964405B33FCC256ED87765F8EA35B5AC09F31vB51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consultantplus://offline/ref=61C0221D0D878E992E82B264418E025890AEB2E7FD2573B9C148CCFAE859CC9440664E62595D1D98332B16A2E7C9BA223F35170D18F545CC74C6D" TargetMode="External"/><Relationship Id="rId2" Type="http://schemas.openxmlformats.org/officeDocument/2006/relationships/hyperlink" Target="consultantplus://offline/ref=61C0221D0D878E992E82B264418E025890AEB2ECFE2D73B9C148CCFAE859CC9440664E62515F16CD626417FEA39EA9223F35150F047FC4D" TargetMode="External"/><Relationship Id="rId1" Type="http://schemas.openxmlformats.org/officeDocument/2006/relationships/slideLayout" Target="../slideLayouts/slideLayout2.xml"/><Relationship Id="rId5" Type="http://schemas.openxmlformats.org/officeDocument/2006/relationships/hyperlink" Target="consultantplus://offline/ref=61C0221D0D878E992E82B264418E025890AEB2ECFE2D73B9C148CCFAE859CC9440664E62595D19903B2B16A2E7C9BA223F35170D18F545CC74C6D" TargetMode="External"/><Relationship Id="rId4" Type="http://schemas.openxmlformats.org/officeDocument/2006/relationships/hyperlink" Target="consultantplus://offline/ref=61C0221D0D878E992E82B264418E025890AEB2ECFE2D73B9C148CCFAE859CC9440664E62505516CD626417FEA39EA9223F35150F047FC4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consultantplus://offline/ref=6AFE910603FB02BEC90343AF54D23A453A5D477E50FDF9DE700D08D766B5488BFDF0B7F9421B37D1A0FBCE01390D5170F185CCE458TFH9D" TargetMode="External"/><Relationship Id="rId7" Type="http://schemas.openxmlformats.org/officeDocument/2006/relationships/hyperlink" Target="consultantplus://offline/ref=6AFE910603FB02BEC90343AF54D23A453C5F457C55FBF9DE700D08D766B5488BFDF0B7F94B133C84F1B4CF5D7D5A4270F185CEE644F8226ETFH4D" TargetMode="External"/><Relationship Id="rId2" Type="http://schemas.openxmlformats.org/officeDocument/2006/relationships/hyperlink" Target="consultantplus://offline/ref=6AFE910603FB02BEC90343AF54D23A453A5D477E50FDF9DE700D08D766B5488BFDF0B7F9431137D1A0FBCE01390D5170F185CCE458TFH9D" TargetMode="External"/><Relationship Id="rId1" Type="http://schemas.openxmlformats.org/officeDocument/2006/relationships/slideLayout" Target="../slideLayouts/slideLayout2.xml"/><Relationship Id="rId6" Type="http://schemas.openxmlformats.org/officeDocument/2006/relationships/hyperlink" Target="consultantplus://offline/ref=6AFE910603FB02BEC90343AF54D23A453A5F477F5BFFF9DE700D08D766B5488BEFF0EFF54B112285F3A1990C3BT0HCD" TargetMode="External"/><Relationship Id="rId5" Type="http://schemas.openxmlformats.org/officeDocument/2006/relationships/hyperlink" Target="consultantplus://offline/ref=6AFE910603FB02BEC90343AF54D23A453A5E4C7A56FEF9DE700D08D766B5488BFDF0B7F94B133C80F5B4CF5D7D5A4270F185CEE644F8226ETFH4D" TargetMode="External"/><Relationship Id="rId4" Type="http://schemas.openxmlformats.org/officeDocument/2006/relationships/hyperlink" Target="consultantplus://offline/ref=6AFE910603FB02BEC90343AF54D23A453A5E4C7A56FEF9DE700D08D766B5488BFDF0B7F94B133C84F3B4CF5D7D5A4270F185CEE644F8226ETFH4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55875" y="579438"/>
            <a:ext cx="6108700" cy="1057275"/>
          </a:xfrm>
        </p:spPr>
        <p:txBody>
          <a:bodyPr/>
          <a:lstStyle/>
          <a:p>
            <a:pPr eaLnBrk="1" hangingPunct="1"/>
            <a:r>
              <a:rPr lang="ru-RU" altLang="ru-RU" sz="1800" b="1" smtClean="0">
                <a:solidFill>
                  <a:srgbClr val="0070C0"/>
                </a:solidFill>
              </a:rPr>
              <a:t>Территориальный фонд обязательного</a:t>
            </a:r>
            <a:r>
              <a:rPr lang="en-US" altLang="ru-RU" sz="1800" b="1" smtClean="0">
                <a:solidFill>
                  <a:srgbClr val="0070C0"/>
                </a:solidFill>
              </a:rPr>
              <a:t/>
            </a:r>
            <a:br>
              <a:rPr lang="en-US" altLang="ru-RU" sz="1800" b="1" smtClean="0">
                <a:solidFill>
                  <a:srgbClr val="0070C0"/>
                </a:solidFill>
              </a:rPr>
            </a:br>
            <a:r>
              <a:rPr lang="ru-RU" altLang="ru-RU" sz="1800" b="1" smtClean="0">
                <a:solidFill>
                  <a:srgbClr val="0070C0"/>
                </a:solidFill>
              </a:rPr>
              <a:t>медицинского страхования</a:t>
            </a:r>
            <a:br>
              <a:rPr lang="ru-RU" altLang="ru-RU" sz="1800" b="1" smtClean="0">
                <a:solidFill>
                  <a:srgbClr val="0070C0"/>
                </a:solidFill>
              </a:rPr>
            </a:br>
            <a:r>
              <a:rPr lang="ru-RU" altLang="ru-RU" sz="1800" b="1" smtClean="0">
                <a:solidFill>
                  <a:srgbClr val="0070C0"/>
                </a:solidFill>
              </a:rPr>
              <a:t>Республики Алтай</a:t>
            </a:r>
          </a:p>
        </p:txBody>
      </p:sp>
      <p:sp>
        <p:nvSpPr>
          <p:cNvPr id="15363" name="Text Box 5"/>
          <p:cNvSpPr txBox="1">
            <a:spLocks noChangeArrowheads="1"/>
          </p:cNvSpPr>
          <p:nvPr/>
        </p:nvSpPr>
        <p:spPr bwMode="auto">
          <a:xfrm>
            <a:off x="0" y="2060575"/>
            <a:ext cx="9144000" cy="2092325"/>
          </a:xfrm>
          <a:prstGeom prst="rect">
            <a:avLst/>
          </a:prstGeom>
          <a:noFill/>
          <a:ln w="9525">
            <a:noFill/>
            <a:miter lim="800000"/>
            <a:headEnd/>
            <a:tailEnd/>
          </a:ln>
        </p:spPr>
        <p:txBody>
          <a:bodyPr anchor="ctr"/>
          <a:lstStyle/>
          <a:p>
            <a:pPr algn="ctr"/>
            <a:endParaRPr lang="ru-RU" altLang="ru-RU" sz="2800" b="1">
              <a:solidFill>
                <a:srgbClr val="333399"/>
              </a:solidFill>
              <a:latin typeface="Times New Roman" pitchFamily="18" charset="0"/>
            </a:endParaRPr>
          </a:p>
          <a:p>
            <a:pPr algn="ctr"/>
            <a:r>
              <a:rPr lang="ru-RU" altLang="ru-RU" sz="2800" b="1">
                <a:solidFill>
                  <a:srgbClr val="333399"/>
                </a:solidFill>
                <a:latin typeface="Times New Roman" pitchFamily="18" charset="0"/>
              </a:rPr>
              <a:t>О порядке финансирования расходов медицинских организаций на оплату труда врачей и среднего медицинского персонала  в 20</a:t>
            </a:r>
            <a:r>
              <a:rPr lang="en-US" altLang="ru-RU" sz="2800" b="1">
                <a:solidFill>
                  <a:srgbClr val="333399"/>
                </a:solidFill>
                <a:latin typeface="Times New Roman" pitchFamily="18" charset="0"/>
              </a:rPr>
              <a:t>23</a:t>
            </a:r>
            <a:r>
              <a:rPr lang="ru-RU" altLang="ru-RU" sz="2800" b="1">
                <a:solidFill>
                  <a:srgbClr val="333399"/>
                </a:solidFill>
                <a:latin typeface="Times New Roman" pitchFamily="18" charset="0"/>
              </a:rPr>
              <a:t> году</a:t>
            </a:r>
          </a:p>
          <a:p>
            <a:pPr algn="ctr"/>
            <a:r>
              <a:rPr lang="ru-RU" altLang="ru-RU" sz="2800" b="1">
                <a:solidFill>
                  <a:srgbClr val="333399"/>
                </a:solidFill>
                <a:latin typeface="Times New Roman" pitchFamily="18" charset="0"/>
              </a:rPr>
              <a:t> </a:t>
            </a:r>
          </a:p>
        </p:txBody>
      </p:sp>
      <p:pic>
        <p:nvPicPr>
          <p:cNvPr id="15364" name="Picture 7" descr="C:\Documents and Settings\Admin\Мои документы\Презентации\13-02-2012\Безимени-1.tif"/>
          <p:cNvPicPr>
            <a:picLocks noChangeAspect="1" noChangeArrowheads="1"/>
          </p:cNvPicPr>
          <p:nvPr/>
        </p:nvPicPr>
        <p:blipFill>
          <a:blip r:embed="rId3"/>
          <a:srcRect/>
          <a:stretch>
            <a:fillRect/>
          </a:stretch>
        </p:blipFill>
        <p:spPr bwMode="auto">
          <a:xfrm>
            <a:off x="442913" y="404813"/>
            <a:ext cx="1824037" cy="1568450"/>
          </a:xfrm>
          <a:prstGeom prst="rect">
            <a:avLst/>
          </a:prstGeom>
          <a:noFill/>
          <a:ln w="9525">
            <a:noFill/>
            <a:miter lim="800000"/>
            <a:headEnd/>
            <a:tailEnd/>
          </a:ln>
        </p:spPr>
      </p:pic>
      <p:sp>
        <p:nvSpPr>
          <p:cNvPr id="15365" name="Rectangle 3"/>
          <p:cNvSpPr txBox="1">
            <a:spLocks noChangeArrowheads="1"/>
          </p:cNvSpPr>
          <p:nvPr/>
        </p:nvSpPr>
        <p:spPr bwMode="auto">
          <a:xfrm>
            <a:off x="0" y="6165850"/>
            <a:ext cx="9144000" cy="692150"/>
          </a:xfrm>
          <a:prstGeom prst="rect">
            <a:avLst/>
          </a:prstGeom>
          <a:noFill/>
          <a:ln w="9525">
            <a:noFill/>
            <a:miter lim="800000"/>
            <a:headEnd/>
            <a:tailEnd/>
          </a:ln>
        </p:spPr>
        <p:txBody>
          <a:bodyPr/>
          <a:lstStyle/>
          <a:p>
            <a:pPr algn="ctr">
              <a:buClr>
                <a:srgbClr val="4F81BD"/>
              </a:buClr>
              <a:buSzPct val="65000"/>
              <a:buFont typeface="Wingdings" pitchFamily="2" charset="2"/>
              <a:buNone/>
            </a:pPr>
            <a:r>
              <a:rPr lang="ru-RU" altLang="ru-RU" sz="2000" b="1">
                <a:solidFill>
                  <a:srgbClr val="333399"/>
                </a:solidFill>
                <a:latin typeface="Garamond" pitchFamily="18" charset="0"/>
              </a:rPr>
              <a:t>20</a:t>
            </a:r>
            <a:r>
              <a:rPr lang="en-US" altLang="ru-RU" sz="2000" b="1">
                <a:solidFill>
                  <a:srgbClr val="333399"/>
                </a:solidFill>
                <a:latin typeface="Garamond" pitchFamily="18" charset="0"/>
              </a:rPr>
              <a:t>23</a:t>
            </a:r>
            <a:r>
              <a:rPr lang="ru-RU" altLang="ru-RU" sz="2000" b="1">
                <a:solidFill>
                  <a:srgbClr val="333399"/>
                </a:solidFill>
                <a:latin typeface="Garamond" pitchFamily="18" charset="0"/>
              </a:rPr>
              <a:t> год</a:t>
            </a:r>
            <a:endParaRPr lang="en-US" altLang="ru-RU" sz="2000" b="1">
              <a:solidFill>
                <a:srgbClr val="333399"/>
              </a:solidFill>
              <a:latin typeface="Garamond" pitchFamily="18" charset="0"/>
            </a:endParaRPr>
          </a:p>
          <a:p>
            <a:pPr algn="ctr">
              <a:buClr>
                <a:srgbClr val="4F81BD"/>
              </a:buClr>
              <a:buSzPct val="65000"/>
              <a:buFont typeface="Wingdings" pitchFamily="2" charset="2"/>
              <a:buNone/>
            </a:pPr>
            <a:r>
              <a:rPr lang="ru-RU" altLang="ru-RU" sz="2000" b="1">
                <a:solidFill>
                  <a:srgbClr val="333399"/>
                </a:solidFill>
                <a:latin typeface="Garamond" pitchFamily="18" charset="0"/>
              </a:rPr>
              <a:t>г. Горно-Алтайск</a:t>
            </a:r>
          </a:p>
        </p:txBody>
      </p:sp>
      <p:sp>
        <p:nvSpPr>
          <p:cNvPr id="15366" name="Text Box 6"/>
          <p:cNvSpPr txBox="1">
            <a:spLocks noChangeArrowheads="1"/>
          </p:cNvSpPr>
          <p:nvPr/>
        </p:nvSpPr>
        <p:spPr bwMode="auto">
          <a:xfrm>
            <a:off x="2771775" y="5157788"/>
            <a:ext cx="3929063" cy="720725"/>
          </a:xfrm>
          <a:prstGeom prst="rect">
            <a:avLst/>
          </a:prstGeom>
          <a:noFill/>
          <a:ln w="9525">
            <a:noFill/>
            <a:miter lim="800000"/>
            <a:headEnd/>
            <a:tailEnd/>
          </a:ln>
        </p:spPr>
        <p:txBody>
          <a:bodyPr/>
          <a:lstStyle/>
          <a:p>
            <a:pPr algn="ctr"/>
            <a:r>
              <a:rPr lang="ru-RU" altLang="ru-RU" sz="2000" b="1">
                <a:solidFill>
                  <a:srgbClr val="0070C0"/>
                </a:solidFill>
                <a:latin typeface="Garamond" pitchFamily="18" charset="0"/>
              </a:rPr>
              <a:t>Елена Николаевна Болотова, начальник ФЭО</a:t>
            </a:r>
          </a:p>
          <a:p>
            <a:pPr algn="ctr"/>
            <a:endParaRPr lang="ru-RU" altLang="ru-RU" sz="2000" b="1">
              <a:solidFill>
                <a:srgbClr val="0070C0"/>
              </a:solidFill>
              <a:latin typeface="Garamond" pitchFamily="18" charset="0"/>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body" idx="4294967295"/>
          </p:nvPr>
        </p:nvSpPr>
        <p:spPr>
          <a:xfrm>
            <a:off x="468313" y="1052513"/>
            <a:ext cx="8229600" cy="5106987"/>
          </a:xfrm>
        </p:spPr>
        <p:txBody>
          <a:bodyPr/>
          <a:lstStyle/>
          <a:p>
            <a:pPr>
              <a:lnSpc>
                <a:spcPct val="80000"/>
              </a:lnSpc>
              <a:buFont typeface="Wingdings" pitchFamily="2" charset="2"/>
              <a:buNone/>
            </a:pPr>
            <a:endParaRPr lang="ru-RU" sz="2100" smtClean="0"/>
          </a:p>
          <a:p>
            <a:pPr algn="just">
              <a:lnSpc>
                <a:spcPct val="80000"/>
              </a:lnSpc>
            </a:pPr>
            <a:r>
              <a:rPr lang="ru-RU" sz="2100" smtClean="0"/>
              <a:t>Постановления Правительства Российской Федерации от 27 декабря 2019 г. № 1910 «Об утверждении Правил предоставления межбюджетных трансфертов из бюджета Федерального фонда обязательного медицинского страхования бюджетам территориальных фондов обязательного медицинского страхования для софинансирования расходов медицинских организаций на оплату труда врачей и среднего медицинского персонала» (в ред. от 30.01.2021 г</a:t>
            </a:r>
            <a:r>
              <a:rPr lang="ru-RU" sz="2100" smtClean="0">
                <a:latin typeface="Arial" charset="0"/>
              </a:rPr>
              <a:t>, </a:t>
            </a:r>
            <a:r>
              <a:rPr lang="ru-RU" sz="2100" smtClean="0">
                <a:latin typeface="Times Roman" pitchFamily="18" charset="0"/>
              </a:rPr>
              <a:t>от 29.10.2022 г.)</a:t>
            </a:r>
            <a:r>
              <a:rPr lang="ru-RU" sz="2100" smtClean="0"/>
              <a:t> и приказа Министерства здравоохранения РФ от 22 февраля 2019 г. № 85н «Об утверждении порядка формирования, условий предоставления медицинским организациям, указанным в части 6.6 статьи 26 Федерального закона «Об обязательном медицинском страховании в Российской Федерации»</a:t>
            </a:r>
            <a:r>
              <a:rPr lang="ru-RU" sz="1300" smtClean="0"/>
              <a:t> </a:t>
            </a:r>
          </a:p>
          <a:p>
            <a:pPr algn="just">
              <a:lnSpc>
                <a:spcPct val="80000"/>
              </a:lnSpc>
            </a:pPr>
            <a:r>
              <a:rPr lang="ru-RU" sz="2100" smtClean="0"/>
              <a:t>Предоставление межбюджетных трансфертов на 2023 год для софинансирования расходов МО на оплату труда врачей и среднего медицинского персонала в сумме 7 048,7 тыс. рублей.</a:t>
            </a:r>
          </a:p>
        </p:txBody>
      </p:sp>
      <p:pic>
        <p:nvPicPr>
          <p:cNvPr id="16386" name="Picture 98" descr="logo"/>
          <p:cNvPicPr>
            <a:picLocks noChangeAspect="1" noChangeArrowheads="1"/>
          </p:cNvPicPr>
          <p:nvPr/>
        </p:nvPicPr>
        <p:blipFill>
          <a:blip r:embed="rId2"/>
          <a:srcRect/>
          <a:stretch>
            <a:fillRect/>
          </a:stretch>
        </p:blipFill>
        <p:spPr bwMode="auto">
          <a:xfrm>
            <a:off x="250825" y="6237288"/>
            <a:ext cx="1219200" cy="382587"/>
          </a:xfrm>
          <a:prstGeom prst="rect">
            <a:avLst/>
          </a:prstGeom>
          <a:noFill/>
          <a:ln w="9525">
            <a:noFill/>
            <a:miter lim="800000"/>
            <a:headEnd/>
            <a:tailEnd/>
          </a:ln>
        </p:spPr>
      </p:pic>
      <p:sp>
        <p:nvSpPr>
          <p:cNvPr id="16387" name="Rectangle 5"/>
          <p:cNvSpPr>
            <a:spLocks noGrp="1" noChangeArrowheads="1"/>
          </p:cNvSpPr>
          <p:nvPr>
            <p:ph type="title" idx="4294967295"/>
          </p:nvPr>
        </p:nvSpPr>
        <p:spPr>
          <a:xfrm>
            <a:off x="457200" y="277813"/>
            <a:ext cx="8229600" cy="558800"/>
          </a:xfrm>
        </p:spPr>
        <p:txBody>
          <a:bodyPr/>
          <a:lstStyle/>
          <a:p>
            <a:pPr algn="ctr"/>
            <a:r>
              <a:rPr lang="ru-RU" sz="3000" smtClean="0"/>
              <a:t>Нормативные документы</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r>
              <a:rPr lang="ru-RU" smtClean="0"/>
              <a:t>Порядок заключения соглашения</a:t>
            </a:r>
          </a:p>
        </p:txBody>
      </p:sp>
      <p:sp>
        <p:nvSpPr>
          <p:cNvPr id="33795" name="Rectangle 3"/>
          <p:cNvSpPr>
            <a:spLocks noGrp="1" noChangeArrowheads="1"/>
          </p:cNvSpPr>
          <p:nvPr>
            <p:ph type="body" idx="4294967295"/>
          </p:nvPr>
        </p:nvSpPr>
        <p:spPr>
          <a:xfrm>
            <a:off x="539750" y="1268413"/>
            <a:ext cx="8147050" cy="4681537"/>
          </a:xfrm>
        </p:spPr>
        <p:txBody>
          <a:bodyPr/>
          <a:lstStyle/>
          <a:p>
            <a:pPr algn="just">
              <a:lnSpc>
                <a:spcPct val="80000"/>
              </a:lnSpc>
            </a:pPr>
            <a:r>
              <a:rPr lang="ru-RU" sz="1000" smtClean="0"/>
              <a:t>Фонд на основании информации о потребности медицинских организаций в медицинских работниках (отдельно по врачам и среднему медицинскому персоналу), предоставляемой уполномоченным органом власти, в 2021 году - в срок до 1 апреля, в последующем - </a:t>
            </a:r>
            <a:r>
              <a:rPr lang="ru-RU" sz="1000" b="1" smtClean="0"/>
              <a:t>в срок до 1 февраля года</a:t>
            </a:r>
            <a:r>
              <a:rPr lang="ru-RU" sz="1000" smtClean="0"/>
              <a:t>, в котором предусматриваются средства для софинансирования, обеспечивает заключение Соглашений с медицинскими организациями и уполномоченным органом власти.</a:t>
            </a:r>
          </a:p>
          <a:p>
            <a:pPr algn="just">
              <a:lnSpc>
                <a:spcPct val="80000"/>
              </a:lnSpc>
            </a:pPr>
            <a:r>
              <a:rPr lang="ru-RU" sz="1000" smtClean="0"/>
              <a:t>В случае изменения потребности медицинских организаций в медицинских работниках при реорганизации, перепрофилировании медицинских организаций и их структурных подразделений, а также для вновь созданных или вновь включенных в </a:t>
            </a:r>
            <a:r>
              <a:rPr lang="ru-RU" sz="1000" smtClean="0">
                <a:hlinkClick r:id="rId2"/>
              </a:rPr>
              <a:t>виды</a:t>
            </a:r>
            <a:r>
              <a:rPr lang="ru-RU" sz="1000" smtClean="0"/>
              <a:t> медицинских организаций, определенные в соответствии с </a:t>
            </a:r>
            <a:r>
              <a:rPr lang="ru-RU" sz="1000" smtClean="0">
                <a:hlinkClick r:id="rId3"/>
              </a:rPr>
              <a:t>частью 6.6 статьи 26</a:t>
            </a:r>
            <a:r>
              <a:rPr lang="ru-RU" sz="1000" smtClean="0"/>
              <a:t> Федерального закона от 29 ноября 2010 г. N 326-ФЗ "Об обязательном медицинском страховании в Российской Федерации", уполномоченный орган власти предоставляет в Фонд информацию об изменении потребности медицинских организаций в медицинских работниках (отдельно по врачам и среднему медицинскому персоналу) до 5-го числа месяца, следующего за отчетным (за декабрь - до 20 декабря текущего финансового года).</a:t>
            </a:r>
          </a:p>
          <a:p>
            <a:pPr algn="just">
              <a:lnSpc>
                <a:spcPct val="80000"/>
              </a:lnSpc>
            </a:pPr>
            <a:r>
              <a:rPr lang="ru-RU" sz="1000" smtClean="0"/>
              <a:t> Медицинская организация представляет в Фонд в трех экземплярах проект Соглашения, подписанный руководителем или уполномоченным лицом медицинской организации, типовая форма которого предусмотрена </a:t>
            </a:r>
            <a:r>
              <a:rPr lang="ru-RU" sz="1000" smtClean="0">
                <a:hlinkClick r:id="rId4"/>
              </a:rPr>
              <a:t>приложением N 1</a:t>
            </a:r>
            <a:r>
              <a:rPr lang="ru-RU" sz="1000" smtClean="0"/>
              <a:t> к настоящему приказу.</a:t>
            </a:r>
          </a:p>
          <a:p>
            <a:pPr algn="just">
              <a:lnSpc>
                <a:spcPct val="80000"/>
              </a:lnSpc>
            </a:pPr>
            <a:r>
              <a:rPr lang="ru-RU" sz="1000" smtClean="0"/>
              <a:t>Фонд в течение трех рабочих дней рассматривает проект Соглашения на предмет соответствия Федеральному </a:t>
            </a:r>
            <a:r>
              <a:rPr lang="ru-RU" sz="1000" smtClean="0">
                <a:hlinkClick r:id="rId5"/>
              </a:rPr>
              <a:t>закону</a:t>
            </a:r>
            <a:r>
              <a:rPr lang="ru-RU" sz="1000" smtClean="0"/>
              <a:t> от 29 ноября 2010 г. N 326-ФЗ "Об обязательном медицинском страховании в Российской Федерации" и порядку формирования, условиям предоставления медицинским организациям, указанным в </a:t>
            </a:r>
            <a:r>
              <a:rPr lang="ru-RU" sz="1000" smtClean="0">
                <a:hlinkClick r:id="rId6"/>
              </a:rPr>
              <a:t>части 6.6 статьи 26</a:t>
            </a:r>
            <a:r>
              <a:rPr lang="ru-RU" sz="1000" smtClean="0"/>
              <a:t> Федерального закона "Об обязательном медицинском страховании в Российской Федерации", и </a:t>
            </a:r>
            <a:r>
              <a:rPr lang="ru-RU" sz="1000" smtClean="0">
                <a:hlinkClick r:id="rId7"/>
              </a:rPr>
              <a:t>порядку</a:t>
            </a:r>
            <a:r>
              <a:rPr lang="ru-RU" sz="1000" smtClean="0"/>
              <a:t> использования средств нормированного страхового запаса территориального фонда обязательного медицинского страхования для софинансирования расходов медицинских организаций на оплату труда врачей и среднего медицинского персонала, утверждаемому Министерством здравоохранения Российской Федерации</a:t>
            </a:r>
          </a:p>
          <a:p>
            <a:pPr algn="just">
              <a:lnSpc>
                <a:spcPct val="80000"/>
              </a:lnSpc>
            </a:pPr>
            <a:r>
              <a:rPr lang="ru-RU" sz="1000" smtClean="0"/>
              <a:t>По результатам рассмотрения руководитель Фонда или уполномоченное им лицо подписывает проект Соглашения или направляет в адрес медицинской организации замечания и предложения по проекту Соглашения.</a:t>
            </a:r>
          </a:p>
          <a:p>
            <a:pPr algn="just">
              <a:lnSpc>
                <a:spcPct val="80000"/>
              </a:lnSpc>
            </a:pPr>
            <a:r>
              <a:rPr lang="ru-RU" sz="1000" smtClean="0"/>
              <a:t>В случае наличия замечаний и предложений от Фонда, медицинская организация дорабатывает в </a:t>
            </a:r>
            <a:r>
              <a:rPr lang="ru-RU" sz="1000" b="1" smtClean="0"/>
              <a:t>течение трех рабочих дней</a:t>
            </a:r>
            <a:r>
              <a:rPr lang="ru-RU" sz="1000" smtClean="0"/>
              <a:t> проект Соглашения и повторно направляет его в трех экземплярах в Фонд.</a:t>
            </a:r>
          </a:p>
          <a:p>
            <a:pPr algn="just">
              <a:lnSpc>
                <a:spcPct val="80000"/>
              </a:lnSpc>
            </a:pPr>
            <a:r>
              <a:rPr lang="ru-RU" sz="1000" smtClean="0"/>
              <a:t>Фонд представляет в уполномоченный орган власти в трех экземплярах проект Соглашения, подписанный руководителем или уполномоченным лицом медицинской организации и Фонда.</a:t>
            </a:r>
          </a:p>
          <a:p>
            <a:pPr algn="just">
              <a:lnSpc>
                <a:spcPct val="80000"/>
              </a:lnSpc>
            </a:pPr>
            <a:r>
              <a:rPr lang="ru-RU" sz="1000" smtClean="0"/>
              <a:t>Уполномоченный орган власти в </a:t>
            </a:r>
            <a:r>
              <a:rPr lang="ru-RU" sz="1000" b="1" smtClean="0"/>
              <a:t>течение 3-х рабочих дней</a:t>
            </a:r>
            <a:r>
              <a:rPr lang="ru-RU" sz="1000" smtClean="0"/>
              <a:t> рассматривает проект Соглашения на предмет соответствия Федеральному </a:t>
            </a:r>
            <a:r>
              <a:rPr lang="ru-RU" sz="1000" smtClean="0">
                <a:hlinkClick r:id="rId5"/>
              </a:rPr>
              <a:t>закону</a:t>
            </a:r>
            <a:r>
              <a:rPr lang="ru-RU" sz="1000" smtClean="0"/>
              <a:t> от 29 ноября 2010 г. N 326-ФЗ "Об обязательном медицинском страховании в Российской Федерации" и Порядку.</a:t>
            </a:r>
          </a:p>
          <a:p>
            <a:pPr algn="just">
              <a:lnSpc>
                <a:spcPct val="80000"/>
              </a:lnSpc>
            </a:pPr>
            <a:r>
              <a:rPr lang="ru-RU" sz="1000" smtClean="0"/>
              <a:t>По результатам рассмотрения руководитель или уполномоченное лицо уполномоченного органа власти подписывает Соглашение или направляет в адрес медицинской организации замечания и предложения по проекту Соглашения.</a:t>
            </a:r>
          </a:p>
          <a:p>
            <a:pPr algn="just">
              <a:lnSpc>
                <a:spcPct val="80000"/>
              </a:lnSpc>
            </a:pPr>
            <a:r>
              <a:rPr lang="ru-RU" sz="1000" smtClean="0"/>
              <a:t>Медицинская организация дорабатывает в </a:t>
            </a:r>
            <a:r>
              <a:rPr lang="ru-RU" sz="1000" b="1" smtClean="0"/>
              <a:t>течение трех рабочих дней</a:t>
            </a:r>
            <a:r>
              <a:rPr lang="ru-RU" sz="1000" smtClean="0"/>
              <a:t> проект Соглашения и повторно направляет его в Фонд в трех экземплярах для подписания в соответствии с пунктами 3 - 8 настоящего порядка.</a:t>
            </a:r>
          </a:p>
          <a:p>
            <a:pPr algn="just">
              <a:lnSpc>
                <a:spcPct val="80000"/>
              </a:lnSpc>
            </a:pPr>
            <a:r>
              <a:rPr lang="ru-RU" sz="1000" smtClean="0"/>
              <a:t>После подписания Соглашения руководителем или уполномоченным лицом уполномоченного органа власти один экземпляр Соглашения направляется в адрес медицинской организации, один - в Фонд, один - хранится в уполномоченном органе власти.</a:t>
            </a:r>
          </a:p>
          <a:p>
            <a:pPr algn="just">
              <a:lnSpc>
                <a:spcPct val="80000"/>
              </a:lnSpc>
            </a:pPr>
            <a:r>
              <a:rPr lang="ru-RU" sz="1000" smtClean="0"/>
              <a:t>По согласованию сторон заключаются дополнительные соглашения.</a:t>
            </a:r>
          </a:p>
          <a:p>
            <a:pPr>
              <a:lnSpc>
                <a:spcPct val="80000"/>
              </a:lnSpc>
              <a:buFont typeface="Wingdings" pitchFamily="2" charset="2"/>
              <a:buNone/>
            </a:pPr>
            <a:r>
              <a:rPr lang="ru-RU" sz="1000" smtClean="0"/>
              <a:t>	</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algn="just"/>
            <a:r>
              <a:rPr lang="ru-RU" sz="1200" b="1" smtClean="0"/>
              <a:t>ВИДЫ МЕДИЦИНСКИХ ОРГАНИЗАЦИЙ, КОТОРЫМ ПРЕДОСТАВЛЯЮТСЯ</a:t>
            </a:r>
            <a:br>
              <a:rPr lang="ru-RU" sz="1200" b="1" smtClean="0"/>
            </a:br>
            <a:r>
              <a:rPr lang="ru-RU" sz="1200" b="1" smtClean="0"/>
              <a:t>СРЕДСТВА НОРМИРОВАННОГО СТРАХОВОГО ЗАПАСА ТЕРРИТОРИАЛЬНОГО</a:t>
            </a:r>
            <a:br>
              <a:rPr lang="ru-RU" sz="1200" b="1" smtClean="0"/>
            </a:br>
            <a:r>
              <a:rPr lang="ru-RU" sz="1200" b="1" smtClean="0"/>
              <a:t>ФОНДА ОБЯЗАТЕЛЬНОГО МЕДИЦИНСКОГО СТРАХОВАНИЯ НА ЦЕЛИ,</a:t>
            </a:r>
            <a:br>
              <a:rPr lang="ru-RU" sz="1200" b="1" smtClean="0"/>
            </a:br>
            <a:r>
              <a:rPr lang="ru-RU" sz="1200" b="1" smtClean="0"/>
              <a:t>УКАЗАННЫЕ В ПУНКТЕ 4 ЧАСТИ 6 СТАТЬИ 26 ФЕДЕРАЛЬНОГО ЗАКОНА</a:t>
            </a:r>
            <a:br>
              <a:rPr lang="ru-RU" sz="1200" b="1" smtClean="0"/>
            </a:br>
            <a:r>
              <a:rPr lang="ru-RU" sz="1200" b="1" smtClean="0"/>
              <a:t>ОТ 29 НОЯБРЯ 2010 Г. N 326-ФЗ "ОБ ОБЯЗАТЕЛЬНОМ МЕДИЦИНСКОМ</a:t>
            </a:r>
          </a:p>
        </p:txBody>
      </p:sp>
      <p:graphicFrame>
        <p:nvGraphicFramePr>
          <p:cNvPr id="35278" name="Group 462"/>
          <p:cNvGraphicFramePr>
            <a:graphicFrameLocks noGrp="1"/>
          </p:cNvGraphicFramePr>
          <p:nvPr/>
        </p:nvGraphicFramePr>
        <p:xfrm>
          <a:off x="457200" y="1600200"/>
          <a:ext cx="8229600" cy="4530725"/>
        </p:xfrm>
        <a:graphic>
          <a:graphicData uri="http://schemas.openxmlformats.org/drawingml/2006/table">
            <a:tbl>
              <a:tblPr/>
              <a:tblGrid>
                <a:gridCol w="3343275"/>
                <a:gridCol w="4886325"/>
              </a:tblGrid>
              <a:tr h="566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Виды медицинских организаций (по виду медицинской деятельности)</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Виды медицинской помощи</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Участковая больница</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Первичная медико-санитарная помощь</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Специализированная медицинская помощь (за исключением высокотехнологичной)</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Амбулатория, в том числе врачебная</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Первичная медико-санитарная помощь</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Станция скорой медицинской помощи</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Скорая, в том числе скорая специализированная, медицинская помощь</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890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Больница (в том числе детская)</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Первичная медико-санитарная помощь</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Скорая, в том числе скорая специализированная, медицинская помощь</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Специализированная медицинская помощь (за исключением высокотехнологичной)</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00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Специализированные больницы (в том числе по профилю медицинской помощи):</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гериатрическая;</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инфекционная, в том числе детская;</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медицинской реабилитации, в том числе детская;</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онкологическая;</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офтальмологическая</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Первичная медико-санитарная помощь</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Скорая, в том числе скорая специализированная, медицинская помощь</a:t>
                      </a:r>
                      <a:endParaRPr kumimoji="0" 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Специализированная медицинская помощь (за исключением высокотехнологичной)</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p:txBody>
          <a:bodyPr/>
          <a:lstStyle/>
          <a:p>
            <a:pPr algn="ctr"/>
            <a:r>
              <a:rPr lang="ru-RU" sz="3000" smtClean="0"/>
              <a:t>Условия финансового обеспечения мероприятий</a:t>
            </a:r>
            <a:r>
              <a:rPr lang="ru-RU" sz="3800" smtClean="0"/>
              <a:t> </a:t>
            </a:r>
          </a:p>
        </p:txBody>
      </p:sp>
      <p:sp>
        <p:nvSpPr>
          <p:cNvPr id="17410" name="Rectangle 3"/>
          <p:cNvSpPr>
            <a:spLocks noGrp="1" noChangeArrowheads="1"/>
          </p:cNvSpPr>
          <p:nvPr>
            <p:ph type="body" idx="4294967295"/>
          </p:nvPr>
        </p:nvSpPr>
        <p:spPr>
          <a:xfrm>
            <a:off x="468313" y="1412875"/>
            <a:ext cx="8229600" cy="4718050"/>
          </a:xfrm>
        </p:spPr>
        <p:txBody>
          <a:bodyPr/>
          <a:lstStyle/>
          <a:p>
            <a:pPr marL="571500" indent="-571500" algn="just">
              <a:lnSpc>
                <a:spcPct val="80000"/>
              </a:lnSpc>
            </a:pPr>
            <a:r>
              <a:rPr lang="ru-RU" sz="1300" smtClean="0"/>
              <a:t> наличие у медицинской организации лицензии на осуществление медицинской деятельности, предусматривающей выполнение работ (услуг) при оказании медицинской помощи по видам, определяемым в соответствии с </a:t>
            </a:r>
            <a:r>
              <a:rPr lang="ru-RU" sz="1300" smtClean="0">
                <a:hlinkClick r:id="rId2"/>
              </a:rPr>
              <a:t>частью 6.6 статьи 26</a:t>
            </a:r>
            <a:r>
              <a:rPr lang="ru-RU" sz="1300" smtClean="0"/>
              <a:t> Федерального закона</a:t>
            </a:r>
            <a:r>
              <a:rPr lang="en-US" sz="1300" smtClean="0"/>
              <a:t> </a:t>
            </a:r>
            <a:r>
              <a:rPr lang="ru-RU" sz="1300" smtClean="0"/>
              <a:t>от 29 ноября 2010 г. N 326-ФЗ "Об обязательном медицинском страховании в Российской Федерации“</a:t>
            </a:r>
            <a:r>
              <a:rPr lang="en-US" sz="1300" smtClean="0"/>
              <a:t> </a:t>
            </a:r>
            <a:r>
              <a:rPr lang="ru-RU" sz="1300" smtClean="0"/>
              <a:t>(далее – Федеральный закон),</a:t>
            </a:r>
          </a:p>
          <a:p>
            <a:pPr marL="571500" indent="-571500" algn="just">
              <a:lnSpc>
                <a:spcPct val="80000"/>
              </a:lnSpc>
            </a:pPr>
            <a:r>
              <a:rPr lang="ru-RU" sz="1300" smtClean="0"/>
              <a:t> соответствие медицинской организации </a:t>
            </a:r>
            <a:r>
              <a:rPr lang="ru-RU" sz="1300" smtClean="0">
                <a:hlinkClick r:id="rId3"/>
              </a:rPr>
              <a:t>видам</a:t>
            </a:r>
            <a:r>
              <a:rPr lang="ru-RU" sz="1300" smtClean="0"/>
              <a:t> медицинских организаций, определенным в соответствии с </a:t>
            </a:r>
            <a:r>
              <a:rPr lang="ru-RU" sz="1300" smtClean="0">
                <a:hlinkClick r:id="rId2"/>
              </a:rPr>
              <a:t>частью 6.6 статьи 26</a:t>
            </a:r>
            <a:r>
              <a:rPr lang="ru-RU" sz="1300" smtClean="0"/>
              <a:t> Федерального закона в целях предоставления средств для софинансирования;</a:t>
            </a:r>
          </a:p>
          <a:p>
            <a:pPr marL="571500" indent="-571500" algn="just">
              <a:lnSpc>
                <a:spcPct val="80000"/>
              </a:lnSpc>
            </a:pPr>
            <a:r>
              <a:rPr lang="ru-RU" sz="1300" smtClean="0"/>
              <a:t> участие медицинской организации в оказании медицинской помощи по видам, определяемым в соответствии с </a:t>
            </a:r>
            <a:r>
              <a:rPr lang="ru-RU" sz="1300" smtClean="0">
                <a:hlinkClick r:id="rId2"/>
              </a:rPr>
              <a:t>частью 6.6 статьи 26</a:t>
            </a:r>
            <a:r>
              <a:rPr lang="ru-RU" sz="1300" smtClean="0"/>
              <a:t> Федерального закона, в рамках реализации территориальной программы обязательного медицинского страхования на текущий финансовый год;</a:t>
            </a:r>
          </a:p>
          <a:p>
            <a:pPr marL="571500" indent="-571500" algn="just">
              <a:lnSpc>
                <a:spcPct val="80000"/>
              </a:lnSpc>
            </a:pPr>
            <a:r>
              <a:rPr lang="ru-RU" sz="1300" smtClean="0"/>
              <a:t> наличие у медицинской организации потребности в медицинских работниках, оказывающих медицинскую помощь по видам, определяемым в соответствии с </a:t>
            </a:r>
            <a:r>
              <a:rPr lang="ru-RU" sz="1300" smtClean="0">
                <a:hlinkClick r:id="rId2"/>
              </a:rPr>
              <a:t>частью 6.6 статьи 26</a:t>
            </a:r>
            <a:r>
              <a:rPr lang="ru-RU" sz="1300" smtClean="0"/>
              <a:t> Федерального закона;</a:t>
            </a:r>
          </a:p>
          <a:p>
            <a:pPr marL="571500" indent="-571500" algn="just">
              <a:lnSpc>
                <a:spcPct val="80000"/>
              </a:lnSpc>
            </a:pPr>
            <a:r>
              <a:rPr lang="ru-RU" sz="1300" smtClean="0"/>
              <a:t> наличие принятого на работу медицинского работника для оказания медицинской помощи в текущем финансовом году на штатную должность в полном объеме (не менее одной ставки) сверх численности медицинских работников в медицинской организации по состоянию на 1 января текущего года или на дату распределения медицинской организации в соответствии с </a:t>
            </a:r>
            <a:r>
              <a:rPr lang="ru-RU" sz="1300" smtClean="0">
                <a:hlinkClick r:id="rId4"/>
              </a:rPr>
              <a:t>частью 10 статьи 36</a:t>
            </a:r>
            <a:r>
              <a:rPr lang="ru-RU" sz="1300" smtClean="0"/>
              <a:t> Федерального закона объемов предоставления медицинской помощи</a:t>
            </a:r>
          </a:p>
          <a:p>
            <a:pPr marL="571500" indent="-571500" algn="just">
              <a:lnSpc>
                <a:spcPct val="80000"/>
              </a:lnSpc>
            </a:pPr>
            <a:r>
              <a:rPr lang="ru-RU" sz="1300" smtClean="0"/>
              <a:t> наличие у медицинской организации договора на оказание и оплату медицинской помощи по обязательному медицинскому страхованию на текущий финансовый год, заключенного в соответствии со </a:t>
            </a:r>
            <a:r>
              <a:rPr lang="ru-RU" sz="1300" smtClean="0">
                <a:hlinkClick r:id="rId5"/>
              </a:rPr>
              <a:t>статьей 39</a:t>
            </a:r>
            <a:r>
              <a:rPr lang="ru-RU" sz="1300" smtClean="0"/>
              <a:t> Федерального закона;</a:t>
            </a:r>
          </a:p>
          <a:p>
            <a:pPr marL="571500" indent="-571500" algn="just">
              <a:lnSpc>
                <a:spcPct val="80000"/>
              </a:lnSpc>
            </a:pPr>
            <a:r>
              <a:rPr lang="ru-RU" sz="1300" smtClean="0"/>
              <a:t> предоставление медицинской организацией в территориальный фонд до 5-го числа месяца, следующего за отчетным (за декабрь - до 20 декабря текущего финансового года), согласованной уполномоченным органом власти заявки на предоставление средств для софинансирования по форме, определенной Соглашением.</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lstStyle/>
          <a:p>
            <a:r>
              <a:rPr lang="ru-RU" smtClean="0"/>
              <a:t>Порядок использования средств</a:t>
            </a:r>
          </a:p>
        </p:txBody>
      </p:sp>
      <p:sp>
        <p:nvSpPr>
          <p:cNvPr id="18434" name="Rectangle 3"/>
          <p:cNvSpPr>
            <a:spLocks noGrp="1" noChangeArrowheads="1"/>
          </p:cNvSpPr>
          <p:nvPr>
            <p:ph type="body" idx="4294967295"/>
          </p:nvPr>
        </p:nvSpPr>
        <p:spPr>
          <a:xfrm>
            <a:off x="457200" y="1052513"/>
            <a:ext cx="8229600" cy="4824412"/>
          </a:xfrm>
        </p:spPr>
        <p:txBody>
          <a:bodyPr/>
          <a:lstStyle/>
          <a:p>
            <a:pPr algn="just"/>
            <a:r>
              <a:rPr lang="ru-RU" sz="1000" smtClean="0"/>
              <a:t>Настоящий порядок устанавливает правила использования медицинскими организациями, указанными в </a:t>
            </a:r>
            <a:r>
              <a:rPr lang="ru-RU" sz="1000" smtClean="0">
                <a:hlinkClick r:id="rId2"/>
              </a:rPr>
              <a:t>части 6.6 статьи 26</a:t>
            </a:r>
            <a:r>
              <a:rPr lang="ru-RU" sz="1000" smtClean="0"/>
              <a:t> Федерального закона от 29 ноября 2010 г. N 326-ФЗ "Об обязательном медицинском страховании в Российской Федерации", средств нормированного страхового запаса территориального фонда обязательного медицинского страхования, предусмотренных для софинансирования расходов медицинских организаций на оплату труда врачей и среднего медицинского персонала (далее соответственно - средства для софинансирования, софинансирование оплаты труда медицинских работников, медицинские работники), участвующих в оказании медицинской помощи в соответствии с территориальной программой обязательного медицинского страхования</a:t>
            </a:r>
          </a:p>
          <a:p>
            <a:pPr algn="just"/>
            <a:r>
              <a:rPr lang="ru-RU" sz="1000" smtClean="0"/>
              <a:t>Средства для софинансирования используются медицинской организацией на оплату труда медицинских работников, осуществляющих оказание медицинской помощи и принятых на работу в медицинскую организацию в текущем году сверх численности медицинских работников в медицинской организации по </a:t>
            </a:r>
            <a:r>
              <a:rPr lang="ru-RU" sz="1000" b="1" smtClean="0"/>
              <a:t>состоянию на 1 января текущего года</a:t>
            </a:r>
            <a:r>
              <a:rPr lang="ru-RU" sz="1000" smtClean="0"/>
              <a:t> или на дату распределения медицинской организации в соответствии с </a:t>
            </a:r>
            <a:r>
              <a:rPr lang="ru-RU" sz="1000" smtClean="0">
                <a:hlinkClick r:id="rId3"/>
              </a:rPr>
              <a:t>частью 10 статьи 36</a:t>
            </a:r>
            <a:r>
              <a:rPr lang="ru-RU" sz="1000" smtClean="0"/>
              <a:t> Федерального закона объемов предоставления медицинской помощи - для медицинских организаций, осуществляющих оказание медицинской помощи по территориальной программе обязательного медицинского страхования не с 1 января текущего финансового года, и начисления на выплаты по оплате труда указанных работников.</a:t>
            </a:r>
          </a:p>
          <a:p>
            <a:pPr algn="just"/>
            <a:r>
              <a:rPr lang="ru-RU" sz="1000" smtClean="0"/>
              <a:t>Увеличение объема расходов медицинской организации на оплату труда медицинских работников, принятых в штат медицинской организации в текущем финансовом году, сверх размера средств для софинансирования, утвержденного законом о бюджете территориального фонда, </a:t>
            </a:r>
            <a:r>
              <a:rPr lang="ru-RU" sz="1000" b="1" smtClean="0"/>
              <a:t>не влечет обязательств территориального фонда по увеличению размера средств для софинансирования, предоставляемых медицинской организации.</a:t>
            </a:r>
          </a:p>
          <a:p>
            <a:pPr algn="just"/>
            <a:r>
              <a:rPr lang="ru-RU" sz="1000" smtClean="0"/>
              <a:t>Медицинская организация ведет </a:t>
            </a:r>
            <a:r>
              <a:rPr lang="ru-RU" sz="1000" b="1" smtClean="0"/>
              <a:t>раздельный аналитический учет</a:t>
            </a:r>
            <a:r>
              <a:rPr lang="ru-RU" sz="1000" smtClean="0"/>
              <a:t> предоставленных из бюджета территориального фонда средств для софинансирования по доходам и расходам.</a:t>
            </a:r>
          </a:p>
          <a:p>
            <a:pPr algn="just"/>
            <a:r>
              <a:rPr lang="ru-RU" sz="1000" smtClean="0"/>
              <a:t>Медицинская организация представляет отчет об использовании предоставленных из бюджета территориального фонда средств для софинансирования в территориальный фонд. Территориальный фонд представляет отчет о расходах бюджета территориального фонда в Федеральный фонд обязательного медицинского страхования в </a:t>
            </a:r>
            <a:r>
              <a:rPr lang="ru-RU" sz="1000" smtClean="0">
                <a:hlinkClick r:id="rId4"/>
              </a:rPr>
              <a:t>порядке</a:t>
            </a:r>
            <a:r>
              <a:rPr lang="ru-RU" sz="1000" smtClean="0"/>
              <a:t> и по </a:t>
            </a:r>
            <a:r>
              <a:rPr lang="ru-RU" sz="1000" smtClean="0">
                <a:hlinkClick r:id="rId5"/>
              </a:rPr>
              <a:t>форме</a:t>
            </a:r>
            <a:r>
              <a:rPr lang="ru-RU" sz="1000" smtClean="0"/>
              <a:t>, утвержденным Федеральным фондом.</a:t>
            </a:r>
          </a:p>
          <a:p>
            <a:pPr algn="just"/>
            <a:r>
              <a:rPr lang="ru-RU" sz="1000" smtClean="0"/>
              <a:t>Средства для софинансирования, использованные медицинской организацией не по целевому назначению, </a:t>
            </a:r>
            <a:r>
              <a:rPr lang="ru-RU" sz="1000" b="1" smtClean="0"/>
              <a:t>подлежат возврату</a:t>
            </a:r>
            <a:r>
              <a:rPr lang="ru-RU" sz="1000" smtClean="0"/>
              <a:t> в бюджет территориального фонда в установленном бюджетным законодательством Российской Федерации порядке.</a:t>
            </a:r>
          </a:p>
          <a:p>
            <a:pPr algn="just"/>
            <a:r>
              <a:rPr lang="ru-RU" sz="1000" smtClean="0"/>
              <a:t>Остатки средств для софинансирования, не использованные территориальным фондом по состоянию </a:t>
            </a:r>
            <a:r>
              <a:rPr lang="ru-RU" sz="1000" b="1" smtClean="0"/>
              <a:t>на 1 января очередного финансового года,</a:t>
            </a:r>
            <a:r>
              <a:rPr lang="ru-RU" sz="1000" smtClean="0"/>
              <a:t> перечисляются в доход бюджета Федерального фонда в соответствии с Бюджетным </a:t>
            </a:r>
            <a:r>
              <a:rPr lang="ru-RU" sz="1000" smtClean="0">
                <a:hlinkClick r:id="rId6"/>
              </a:rPr>
              <a:t>кодексом</a:t>
            </a:r>
            <a:r>
              <a:rPr lang="ru-RU" sz="1000" smtClean="0"/>
              <a:t> Российской Федерации. В случае невозврата остатков средств для софинансирования Федеральный фонд взыскивает указанные остатки в </a:t>
            </a:r>
            <a:r>
              <a:rPr lang="ru-RU" sz="1000" smtClean="0">
                <a:hlinkClick r:id="rId7"/>
              </a:rPr>
              <a:t>порядке</a:t>
            </a:r>
            <a:r>
              <a:rPr lang="ru-RU" sz="1000" smtClean="0"/>
              <a:t>, утвержденном Федеральным фондом</a:t>
            </a:r>
          </a:p>
          <a:p>
            <a:pPr algn="just"/>
            <a:r>
              <a:rPr lang="ru-RU" sz="1000" smtClean="0"/>
              <a:t>Средства для софинансирования, использованные территориальным фондом не по целевому назначению, подлежат возврату в бюджет Федерального фонда в установленном бюджетным законодательством Российской Федерации порядке.</a:t>
            </a:r>
          </a:p>
          <a:p>
            <a:pPr algn="just"/>
            <a:endParaRPr lang="ru-RU" sz="1000" smtClean="0"/>
          </a:p>
          <a:p>
            <a:endParaRPr lang="ru-RU" sz="1000" smtClean="0"/>
          </a:p>
          <a:p>
            <a:pPr algn="just">
              <a:lnSpc>
                <a:spcPct val="80000"/>
              </a:lnSpc>
              <a:spcBef>
                <a:spcPts val="500"/>
              </a:spcBef>
              <a:spcAft>
                <a:spcPts val="500"/>
              </a:spcAft>
            </a:pPr>
            <a:endParaRPr lang="ru-RU" sz="1000" smtClean="0">
              <a:latin typeface="Arial"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pPr algn="ctr"/>
            <a:r>
              <a:rPr lang="ru-RU" sz="3400" smtClean="0"/>
              <a:t>МО предоставляет документы в ТФОМС РА</a:t>
            </a:r>
          </a:p>
        </p:txBody>
      </p:sp>
      <p:sp>
        <p:nvSpPr>
          <p:cNvPr id="19458" name="Rectangle 3"/>
          <p:cNvSpPr>
            <a:spLocks noGrp="1" noChangeArrowheads="1"/>
          </p:cNvSpPr>
          <p:nvPr>
            <p:ph type="body" idx="4294967295"/>
          </p:nvPr>
        </p:nvSpPr>
        <p:spPr>
          <a:xfrm>
            <a:off x="539750" y="1412875"/>
            <a:ext cx="8147050" cy="4718050"/>
          </a:xfrm>
        </p:spPr>
        <p:txBody>
          <a:bodyPr/>
          <a:lstStyle/>
          <a:p>
            <a:pPr algn="just">
              <a:lnSpc>
                <a:spcPct val="80000"/>
              </a:lnSpc>
            </a:pPr>
            <a:r>
              <a:rPr lang="ru-RU" sz="1500" smtClean="0"/>
              <a:t>диплом об окончании учебного заведения </a:t>
            </a:r>
            <a:r>
              <a:rPr lang="ru-RU" sz="1500" i="1" smtClean="0"/>
              <a:t>(единожды);</a:t>
            </a:r>
            <a:endParaRPr lang="ru-RU" sz="1500" smtClean="0"/>
          </a:p>
          <a:p>
            <a:pPr algn="just">
              <a:lnSpc>
                <a:spcPct val="80000"/>
              </a:lnSpc>
            </a:pPr>
            <a:r>
              <a:rPr lang="ru-RU" sz="1500" smtClean="0"/>
              <a:t>сертификат</a:t>
            </a:r>
            <a:r>
              <a:rPr lang="en-US" sz="1500" smtClean="0"/>
              <a:t> </a:t>
            </a:r>
            <a:r>
              <a:rPr lang="ru-RU" sz="1500" smtClean="0"/>
              <a:t>медицинского страхования </a:t>
            </a:r>
            <a:r>
              <a:rPr lang="ru-RU" sz="1500" i="1" smtClean="0"/>
              <a:t>(единожды);</a:t>
            </a:r>
            <a:endParaRPr lang="ru-RU" sz="1500" smtClean="0"/>
          </a:p>
          <a:p>
            <a:pPr algn="just">
              <a:lnSpc>
                <a:spcPct val="80000"/>
              </a:lnSpc>
            </a:pPr>
            <a:r>
              <a:rPr lang="ru-RU" sz="1500" smtClean="0"/>
              <a:t>приказ о приеме на работу </a:t>
            </a:r>
            <a:r>
              <a:rPr lang="ru-RU" sz="1500" i="1" smtClean="0"/>
              <a:t>(единожды);</a:t>
            </a:r>
            <a:endParaRPr lang="ru-RU" sz="1500" smtClean="0"/>
          </a:p>
          <a:p>
            <a:pPr algn="just">
              <a:lnSpc>
                <a:spcPct val="80000"/>
              </a:lnSpc>
            </a:pPr>
            <a:r>
              <a:rPr lang="ru-RU" sz="1500" smtClean="0"/>
              <a:t>трудовой договор </a:t>
            </a:r>
            <a:r>
              <a:rPr lang="ru-RU" sz="1500" i="1" smtClean="0"/>
              <a:t>(единожды);</a:t>
            </a:r>
            <a:endParaRPr lang="ru-RU" sz="1500" smtClean="0"/>
          </a:p>
          <a:p>
            <a:pPr algn="just">
              <a:lnSpc>
                <a:spcPct val="80000"/>
              </a:lnSpc>
            </a:pPr>
            <a:r>
              <a:rPr lang="ru-RU" sz="1500" smtClean="0"/>
              <a:t>платежно – расчетную ведомость </a:t>
            </a:r>
            <a:r>
              <a:rPr lang="ru-RU" sz="1500" i="1" smtClean="0"/>
              <a:t>(ежемесячно в рублях с точностью до второго знака после запятой);</a:t>
            </a:r>
            <a:r>
              <a:rPr lang="ru-RU" sz="1500" smtClean="0"/>
              <a:t> </a:t>
            </a:r>
          </a:p>
          <a:p>
            <a:pPr algn="just">
              <a:lnSpc>
                <a:spcPct val="80000"/>
              </a:lnSpc>
            </a:pPr>
            <a:r>
              <a:rPr lang="ru-RU" sz="1500" smtClean="0"/>
              <a:t>лицевой счет сотрудника (расчетный лист) </a:t>
            </a:r>
            <a:r>
              <a:rPr lang="ru-RU" sz="1500" i="1" smtClean="0"/>
              <a:t>(ежемесячно в рублях с точностью до второго знака после запятой);</a:t>
            </a:r>
            <a:endParaRPr lang="ru-RU" sz="1500" smtClean="0"/>
          </a:p>
          <a:p>
            <a:pPr algn="just">
              <a:lnSpc>
                <a:spcPct val="80000"/>
              </a:lnSpc>
            </a:pPr>
            <a:r>
              <a:rPr lang="ru-RU" sz="1500" smtClean="0"/>
              <a:t>табель учета рабочего времени </a:t>
            </a:r>
            <a:r>
              <a:rPr lang="ru-RU" sz="1500" i="1" smtClean="0"/>
              <a:t>(ежемесячно).</a:t>
            </a:r>
            <a:endParaRPr lang="ru-RU" sz="1500" smtClean="0"/>
          </a:p>
          <a:p>
            <a:pPr algn="just">
              <a:lnSpc>
                <a:spcPct val="80000"/>
              </a:lnSpc>
            </a:pPr>
            <a:r>
              <a:rPr lang="ru-RU" sz="1500" smtClean="0"/>
              <a:t>Медицинская организация представляет отчет об использовании средств в соответствии с приказом Федерального фонда обязательного медицинского страхования от 12 мая 2022 года № 47н «Об утверждении порядка представления и формы отчета о расходах бюджета территориального фонда обязательного медицинского страхования, источником финансового обеспечения которых являются иные межбюджетные трансферты бюджетам территориальных фондов обязательного медицинского страхования на финансовое обеспечение формирования нормированного страхового запаса территориального фонда обязательного медицинского страхования на цели, указанные в пункте 4 части 6 статьи 26 Федерального закона «Об обязательном медицинском страховании в Российской Федерации» </a:t>
            </a:r>
            <a:r>
              <a:rPr lang="ru-RU" sz="1500" b="1" smtClean="0"/>
              <a:t>в Единой интегрированной системе сбора и обработки информации в системе обязательного медицинского страхования (ЕИССОИ) и на бумажном носителе с печатью и за подписью главного врача. Срок представления отчеты до 5 числа следующего за отчетным месяцем, а по итогу финансового года срок сдачи до 2</a:t>
            </a:r>
            <a:r>
              <a:rPr lang="en-US" sz="1500" b="1" smtClean="0"/>
              <a:t>0</a:t>
            </a:r>
            <a:r>
              <a:rPr lang="ru-RU" sz="1500" b="1" smtClean="0"/>
              <a:t> декабря текущего год.</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2700338" y="611188"/>
            <a:ext cx="6108700" cy="1057275"/>
          </a:xfrm>
        </p:spPr>
        <p:txBody>
          <a:bodyPr/>
          <a:lstStyle/>
          <a:p>
            <a:pPr eaLnBrk="1" hangingPunct="1"/>
            <a:r>
              <a:rPr lang="ru-RU" altLang="ru-RU" sz="2000" b="1" smtClean="0">
                <a:solidFill>
                  <a:srgbClr val="333399"/>
                </a:solidFill>
              </a:rPr>
              <a:t>Территориальный фонд обязательного</a:t>
            </a:r>
            <a:r>
              <a:rPr lang="en-US" altLang="ru-RU" sz="2000" b="1" smtClean="0">
                <a:solidFill>
                  <a:srgbClr val="333399"/>
                </a:solidFill>
              </a:rPr>
              <a:t/>
            </a:r>
            <a:br>
              <a:rPr lang="en-US" altLang="ru-RU" sz="2000" b="1" smtClean="0">
                <a:solidFill>
                  <a:srgbClr val="333399"/>
                </a:solidFill>
              </a:rPr>
            </a:br>
            <a:r>
              <a:rPr lang="ru-RU" altLang="ru-RU" sz="2000" b="1" smtClean="0">
                <a:solidFill>
                  <a:srgbClr val="333399"/>
                </a:solidFill>
              </a:rPr>
              <a:t>медицинского страхования</a:t>
            </a:r>
            <a:br>
              <a:rPr lang="ru-RU" altLang="ru-RU" sz="2000" b="1" smtClean="0">
                <a:solidFill>
                  <a:srgbClr val="333399"/>
                </a:solidFill>
              </a:rPr>
            </a:br>
            <a:r>
              <a:rPr lang="ru-RU" altLang="ru-RU" sz="2000" b="1" smtClean="0">
                <a:solidFill>
                  <a:srgbClr val="333399"/>
                </a:solidFill>
              </a:rPr>
              <a:t>Республики Алтай</a:t>
            </a:r>
          </a:p>
        </p:txBody>
      </p:sp>
      <p:sp>
        <p:nvSpPr>
          <p:cNvPr id="21506" name="Rectangle 3"/>
          <p:cNvSpPr>
            <a:spLocks noGrp="1" noChangeArrowheads="1"/>
          </p:cNvSpPr>
          <p:nvPr>
            <p:ph idx="1"/>
          </p:nvPr>
        </p:nvSpPr>
        <p:spPr>
          <a:xfrm>
            <a:off x="0" y="6165850"/>
            <a:ext cx="9144000" cy="692150"/>
          </a:xfrm>
        </p:spPr>
        <p:txBody>
          <a:bodyPr/>
          <a:lstStyle/>
          <a:p>
            <a:pPr marL="0" indent="0" algn="ctr" eaLnBrk="1" hangingPunct="1">
              <a:lnSpc>
                <a:spcPct val="90000"/>
              </a:lnSpc>
              <a:spcBef>
                <a:spcPct val="0"/>
              </a:spcBef>
              <a:buFont typeface="Wingdings" pitchFamily="2" charset="2"/>
              <a:buNone/>
            </a:pPr>
            <a:r>
              <a:rPr lang="ru-RU" altLang="ru-RU" sz="2000" b="1" smtClean="0">
                <a:solidFill>
                  <a:srgbClr val="333399"/>
                </a:solidFill>
              </a:rPr>
              <a:t>2023 год</a:t>
            </a:r>
            <a:endParaRPr lang="en-US" altLang="ru-RU" sz="2000" b="1" smtClean="0">
              <a:solidFill>
                <a:srgbClr val="333399"/>
              </a:solidFill>
            </a:endParaRPr>
          </a:p>
          <a:p>
            <a:pPr marL="0" indent="0" algn="ctr" eaLnBrk="1" hangingPunct="1">
              <a:lnSpc>
                <a:spcPct val="90000"/>
              </a:lnSpc>
              <a:spcBef>
                <a:spcPct val="0"/>
              </a:spcBef>
              <a:buFont typeface="Wingdings" pitchFamily="2" charset="2"/>
              <a:buNone/>
            </a:pPr>
            <a:r>
              <a:rPr lang="ru-RU" altLang="ru-RU" sz="2000" b="1" smtClean="0">
                <a:solidFill>
                  <a:srgbClr val="333399"/>
                </a:solidFill>
              </a:rPr>
              <a:t>г. Горно-Алтайск</a:t>
            </a:r>
          </a:p>
        </p:txBody>
      </p:sp>
      <p:sp>
        <p:nvSpPr>
          <p:cNvPr id="21507" name="Text Box 5"/>
          <p:cNvSpPr txBox="1">
            <a:spLocks noChangeArrowheads="1"/>
          </p:cNvSpPr>
          <p:nvPr/>
        </p:nvSpPr>
        <p:spPr bwMode="auto">
          <a:xfrm>
            <a:off x="0" y="2420938"/>
            <a:ext cx="9144000" cy="1731962"/>
          </a:xfrm>
          <a:prstGeom prst="rect">
            <a:avLst/>
          </a:prstGeom>
          <a:noFill/>
          <a:ln w="9525">
            <a:noFill/>
            <a:miter lim="800000"/>
            <a:headEnd/>
            <a:tailEnd/>
          </a:ln>
        </p:spPr>
        <p:txBody>
          <a:bodyPr anchor="ctr"/>
          <a:lstStyle/>
          <a:p>
            <a:pPr algn="ctr" eaLnBrk="0" hangingPunct="0"/>
            <a:r>
              <a:rPr lang="ru-RU" altLang="ru-RU" sz="2800" b="1">
                <a:solidFill>
                  <a:srgbClr val="333399"/>
                </a:solidFill>
                <a:latin typeface="Garamond" pitchFamily="18" charset="0"/>
              </a:rPr>
              <a:t>СПАСИБО ЗА ВНИМАНИЕ!</a:t>
            </a:r>
          </a:p>
        </p:txBody>
      </p:sp>
      <p:sp>
        <p:nvSpPr>
          <p:cNvPr id="21508" name="Text Box 6"/>
          <p:cNvSpPr txBox="1">
            <a:spLocks noChangeArrowheads="1"/>
          </p:cNvSpPr>
          <p:nvPr/>
        </p:nvSpPr>
        <p:spPr bwMode="auto">
          <a:xfrm>
            <a:off x="539750" y="4716463"/>
            <a:ext cx="8064500" cy="1016000"/>
          </a:xfrm>
          <a:prstGeom prst="rect">
            <a:avLst/>
          </a:prstGeom>
          <a:noFill/>
          <a:ln w="9525">
            <a:noFill/>
            <a:miter lim="800000"/>
            <a:headEnd/>
            <a:tailEnd/>
          </a:ln>
        </p:spPr>
        <p:txBody>
          <a:bodyPr/>
          <a:lstStyle/>
          <a:p>
            <a:pPr algn="r"/>
            <a:endParaRPr lang="ru-RU" altLang="ru-RU" sz="2000" b="1">
              <a:solidFill>
                <a:srgbClr val="333399"/>
              </a:solidFill>
              <a:latin typeface="Times New Roman" pitchFamily="18" charset="0"/>
            </a:endParaRPr>
          </a:p>
          <a:p>
            <a:pPr algn="r"/>
            <a:r>
              <a:rPr lang="ru-RU" altLang="ru-RU" sz="2000" b="1">
                <a:solidFill>
                  <a:srgbClr val="333399"/>
                </a:solidFill>
                <a:latin typeface="Times New Roman" pitchFamily="18" charset="0"/>
              </a:rPr>
              <a:t>Тел.(</a:t>
            </a:r>
            <a:r>
              <a:rPr lang="en-US" altLang="ru-RU" sz="2000" b="1">
                <a:solidFill>
                  <a:srgbClr val="333399"/>
                </a:solidFill>
                <a:latin typeface="Times New Roman" pitchFamily="18" charset="0"/>
              </a:rPr>
              <a:t>38822</a:t>
            </a:r>
            <a:r>
              <a:rPr lang="ru-RU" altLang="ru-RU" sz="2000" b="1">
                <a:solidFill>
                  <a:srgbClr val="333399"/>
                </a:solidFill>
                <a:latin typeface="Times New Roman" pitchFamily="18" charset="0"/>
              </a:rPr>
              <a:t>) 4 98 46</a:t>
            </a:r>
          </a:p>
        </p:txBody>
      </p:sp>
      <p:pic>
        <p:nvPicPr>
          <p:cNvPr id="21509" name="Picture 7" descr="C:\Documents and Settings\Admin\Мои документы\Презентации\13-02-2012\Безимени-1.tif"/>
          <p:cNvPicPr>
            <a:picLocks noChangeAspect="1" noChangeArrowheads="1"/>
          </p:cNvPicPr>
          <p:nvPr/>
        </p:nvPicPr>
        <p:blipFill>
          <a:blip r:embed="rId2"/>
          <a:srcRect/>
          <a:stretch>
            <a:fillRect/>
          </a:stretch>
        </p:blipFill>
        <p:spPr bwMode="auto">
          <a:xfrm>
            <a:off x="412750" y="304800"/>
            <a:ext cx="1949450" cy="1676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Край">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Край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Край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Край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Край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Край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30719</TotalTime>
  <Words>1541</Words>
  <Application>Microsoft Office PowerPoint</Application>
  <PresentationFormat>Экран (4:3)</PresentationFormat>
  <Paragraphs>81</Paragraphs>
  <Slides>8</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12</vt:i4>
      </vt:variant>
      <vt:variant>
        <vt:lpstr>Заголовки слайдов</vt:lpstr>
      </vt:variant>
      <vt:variant>
        <vt:i4>8</vt:i4>
      </vt:variant>
    </vt:vector>
  </HeadingPairs>
  <TitlesOfParts>
    <vt:vector size="25" baseType="lpstr">
      <vt:lpstr>Arial</vt:lpstr>
      <vt:lpstr>Times New Roman</vt:lpstr>
      <vt:lpstr>Wingdings</vt:lpstr>
      <vt:lpstr>Garamond</vt:lpstr>
      <vt:lpstr>Times Roman</vt:lpstr>
      <vt:lpstr>Край</vt:lpstr>
      <vt:lpstr>Край</vt:lpstr>
      <vt:lpstr>Край</vt:lpstr>
      <vt:lpstr>Край</vt:lpstr>
      <vt:lpstr>Край</vt:lpstr>
      <vt:lpstr>Край</vt:lpstr>
      <vt:lpstr>Край</vt:lpstr>
      <vt:lpstr>Край</vt:lpstr>
      <vt:lpstr>Край</vt:lpstr>
      <vt:lpstr>Край</vt:lpstr>
      <vt:lpstr>Край</vt:lpstr>
      <vt:lpstr>Край</vt:lpstr>
      <vt:lpstr>Территориальный фонд обязательного медицинского страхования Республики Алтай</vt:lpstr>
      <vt:lpstr>Нормативные документы</vt:lpstr>
      <vt:lpstr>Порядок заключения соглашения</vt:lpstr>
      <vt:lpstr>ВИДЫ МЕДИЦИНСКИХ ОРГАНИЗАЦИЙ, КОТОРЫМ ПРЕДОСТАВЛЯЮТСЯ СРЕДСТВА НОРМИРОВАННОГО СТРАХОВОГО ЗАПАСА ТЕРРИТОРИАЛЬНОГО ФОНДА ОБЯЗАТЕЛЬНОГО МЕДИЦИНСКОГО СТРАХОВАНИЯ НА ЦЕЛИ, УКАЗАННЫЕ В ПУНКТЕ 4 ЧАСТИ 6 СТАТЬИ 26 ФЕДЕРАЛЬНОГО ЗАКОНА ОТ 29 НОЯБРЯ 2010 Г. N 326-ФЗ "ОБ ОБЯЗАТЕЛЬНОМ МЕДИЦИНСКОМ</vt:lpstr>
      <vt:lpstr>Условия финансового обеспечения мероприятий </vt:lpstr>
      <vt:lpstr>Порядок использования средств</vt:lpstr>
      <vt:lpstr>МО предоставляет документы в ТФОМС РА</vt:lpstr>
      <vt:lpstr>Территориальный фонд обязательного медицинского страхования Республики Алтай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Evgeny</dc:creator>
  <cp:lastModifiedBy>ebolotova</cp:lastModifiedBy>
  <cp:revision>1274</cp:revision>
  <cp:lastPrinted>2021-11-30T08:29:07Z</cp:lastPrinted>
  <dcterms:created xsi:type="dcterms:W3CDTF">1601-01-01T00:00:00Z</dcterms:created>
  <dcterms:modified xsi:type="dcterms:W3CDTF">2023-02-02T04:46:49Z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