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438" r:id="rId1"/>
  </p:sldMasterIdLst>
  <p:notesMasterIdLst>
    <p:notesMasterId r:id="rId8"/>
  </p:notesMasterIdLst>
  <p:handoutMasterIdLst>
    <p:handoutMasterId r:id="rId9"/>
  </p:handoutMasterIdLst>
  <p:sldIdLst>
    <p:sldId id="508" r:id="rId2"/>
    <p:sldId id="520" r:id="rId3"/>
    <p:sldId id="522" r:id="rId4"/>
    <p:sldId id="524" r:id="rId5"/>
    <p:sldId id="523" r:id="rId6"/>
    <p:sldId id="471" r:id="rId7"/>
  </p:sldIdLst>
  <p:sldSz cx="9144000" cy="6858000" type="screen4x3"/>
  <p:notesSz cx="6810375" cy="9942513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5D88244-0C6A-41C8-A392-434BAD80D274}">
          <p14:sldIdLst>
            <p14:sldId id="508"/>
            <p14:sldId id="520"/>
            <p14:sldId id="522"/>
            <p14:sldId id="524"/>
            <p14:sldId id="523"/>
            <p14:sldId id="4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5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AC294"/>
    <a:srgbClr val="99FFCC"/>
    <a:srgbClr val="0000FF"/>
    <a:srgbClr val="6600FF"/>
    <a:srgbClr val="E28700"/>
    <a:srgbClr val="32D688"/>
    <a:srgbClr val="FF66CC"/>
    <a:srgbClr val="F698DB"/>
    <a:srgbClr val="CC3300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FD4443E-F989-4FC4-A0C8-D5A2AF1F390B}" styleName="Темный стиль 1 —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C4B1156A-380E-4F78-BDF5-A606A8083BF9}" styleName="Средний стиль 4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Средний стиль 3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A488322-F2BA-4B5B-9748-0D474271808F}" styleName="Средний стиль 3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4" autoAdjust="0"/>
    <p:restoredTop sz="89528" autoAdjust="0"/>
  </p:normalViewPr>
  <p:slideViewPr>
    <p:cSldViewPr>
      <p:cViewPr varScale="1">
        <p:scale>
          <a:sx n="104" d="100"/>
          <a:sy n="104" d="100"/>
        </p:scale>
        <p:origin x="1998" y="84"/>
      </p:cViewPr>
      <p:guideLst>
        <p:guide orient="horz" pos="2160"/>
        <p:guide pos="2880"/>
        <p:guide orient="horz" pos="225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905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881" y="0"/>
            <a:ext cx="2951905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3244"/>
            <a:ext cx="2951905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72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881" y="9443244"/>
            <a:ext cx="2951905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4159D5D-970B-48F4-98AA-7BFA948D6B6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05485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905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881" y="0"/>
            <a:ext cx="2951905" cy="49768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721" y="4722420"/>
            <a:ext cx="5448936" cy="447436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244"/>
            <a:ext cx="2951905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881" y="9443244"/>
            <a:ext cx="2951905" cy="49768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575" tIns="45787" rIns="91575" bIns="4578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50C4085-8694-454E-B9B7-E7AA897E06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2401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1CCB1-CFB5-480D-AE21-44CFB7761679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04842-67B4-46AE-918A-152E0B47517C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3468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2B0D7-0EF6-4C5C-ACD7-370A9CBDE0C1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AE0B1-65BF-4D4A-906E-36F6D6AAC719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51449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A90DD-D767-40F3-8931-1ED50BB87D56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2873A-28E0-43E4-9A06-BE1C1403B05A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198365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4808864"/>
      </p:ext>
    </p:extLst>
  </p:cSld>
  <p:clrMapOvr>
    <a:masterClrMapping/>
  </p:clrMapOvr>
  <p:transition>
    <p:fade/>
  </p:transition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154996"/>
      </p:ext>
    </p:extLst>
  </p:cSld>
  <p:clrMapOvr>
    <a:masterClrMapping/>
  </p:clrMapOvr>
  <p:transition>
    <p:fade/>
  </p:transition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3BDCB-3618-490A-8786-0BAB4E01991C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359784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DAC1D-1D61-430E-8805-6995962930CF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D33E8-D6AF-4D6C-9075-3B06C9B6FD02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406090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54D65-35AC-4CD1-8188-D1420241CD46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7C3AA-F76A-4DA1-A056-E92B7F134766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3963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4B5120-F83D-440C-BFD2-CFBEFC81BF13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B4A10B-AAAC-4E12-B90C-721D5E6F329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6811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2BD89-F683-4523-9A90-89230683A79C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50C3A-5D09-433D-9E80-BD43793436C3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982087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70F8B-DEAB-4211-B2B1-629C25018F7B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53420-F9F2-4E5A-BAA8-7467D850EEA5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908321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E97F8B-0561-4823-8608-21BD65AE8BCD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C2D4D-EB6E-448F-9888-2E6039CEBA12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74066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B72C4-8ECC-4A9C-AAAD-4C0EF6A0B858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22BE48-1A70-47BA-A3AC-EB7DC94725C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97534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F6256F2D-CE9E-4A6A-9938-1460858AEFF4}" type="datetime1">
              <a:rPr lang="ru-RU" smtClean="0">
                <a:solidFill>
                  <a:prstClr val="black"/>
                </a:solidFill>
              </a:rPr>
              <a:pPr>
                <a:defRPr/>
              </a:pPr>
              <a:t>02.02.2023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r>
              <a:rPr lang="ru-RU" altLang="en-US" dirty="0" smtClean="0">
                <a:solidFill>
                  <a:prstClr val="black"/>
                </a:solidFill>
              </a:rPr>
              <a:t>567567567567</a:t>
            </a:r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187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aramond" panose="02020404030301010803" pitchFamily="18" charset="0"/>
              </a:defRPr>
            </a:lvl1pPr>
          </a:lstStyle>
          <a:p>
            <a:pPr>
              <a:defRPr/>
            </a:pPr>
            <a:fld id="{43D9907C-49C4-444C-B496-9CF2804594F8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770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9" r:id="rId1"/>
    <p:sldLayoutId id="2147484440" r:id="rId2"/>
    <p:sldLayoutId id="2147484441" r:id="rId3"/>
    <p:sldLayoutId id="2147484442" r:id="rId4"/>
    <p:sldLayoutId id="2147484443" r:id="rId5"/>
    <p:sldLayoutId id="2147484444" r:id="rId6"/>
    <p:sldLayoutId id="2147484445" r:id="rId7"/>
    <p:sldLayoutId id="2147484446" r:id="rId8"/>
    <p:sldLayoutId id="2147484447" r:id="rId9"/>
    <p:sldLayoutId id="2147484448" r:id="rId10"/>
    <p:sldLayoutId id="2147484449" r:id="rId11"/>
    <p:sldLayoutId id="2147484450" r:id="rId12"/>
    <p:sldLayoutId id="2147484451" r:id="rId13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55776" y="579764"/>
            <a:ext cx="6108576" cy="10573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1800" b="1" dirty="0">
                <a:solidFill>
                  <a:srgbClr val="0070C0"/>
                </a:solidFill>
              </a:rPr>
              <a:t>Территориальный фонд обязательного</a:t>
            </a:r>
            <a:r>
              <a:rPr lang="en-US" altLang="ru-RU" sz="1800" b="1" dirty="0">
                <a:solidFill>
                  <a:srgbClr val="0070C0"/>
                </a:solidFill>
              </a:rPr>
              <a:t/>
            </a:r>
            <a:br>
              <a:rPr lang="en-US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медицинского страхования</a:t>
            </a:r>
            <a:br>
              <a:rPr lang="ru-RU" altLang="ru-RU" sz="1800" b="1" dirty="0">
                <a:solidFill>
                  <a:srgbClr val="0070C0"/>
                </a:solidFill>
              </a:rPr>
            </a:br>
            <a:r>
              <a:rPr lang="ru-RU" altLang="ru-RU" sz="1800" b="1" dirty="0">
                <a:solidFill>
                  <a:srgbClr val="0070C0"/>
                </a:solidFill>
              </a:rPr>
              <a:t>Республики Алтай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323528" y="2060849"/>
            <a:ext cx="8568952" cy="2092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dirty="0" smtClean="0">
                <a:solidFill>
                  <a:srgbClr val="333399"/>
                </a:solidFill>
                <a:latin typeface="Times New Roman"/>
              </a:rPr>
              <a:t>Основные подходы к электронному взаимодействию в системе ОМС в 2023 году</a:t>
            </a:r>
            <a:endParaRPr lang="ru-RU" altLang="ru-RU" sz="2800" b="1" dirty="0">
              <a:solidFill>
                <a:srgbClr val="333399"/>
              </a:solidFill>
              <a:latin typeface="Times New Roman"/>
            </a:endParaRPr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82" y="404664"/>
            <a:ext cx="1824161" cy="1568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616585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3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defRPr sz="2600">
                <a:solidFill>
                  <a:schemeClr val="tx1"/>
                </a:solidFill>
                <a:latin typeface="+mn-lt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anose="05000000000000000000" pitchFamily="2" charset="2"/>
              <a:buChar char="n"/>
              <a:defRPr sz="2200">
                <a:solidFill>
                  <a:schemeClr val="tx1"/>
                </a:solidFill>
                <a:latin typeface="+mn-lt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+mn-lt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2023 год</a:t>
            </a:r>
            <a:endParaRPr lang="en-US" altLang="ru-RU" sz="2000" b="1" dirty="0" smtClean="0">
              <a:solidFill>
                <a:srgbClr val="333399"/>
              </a:solidFill>
              <a:latin typeface="Garamond" panose="02020404030301010803" pitchFamily="18" charset="0"/>
            </a:endParaRPr>
          </a:p>
          <a:p>
            <a:pPr marL="0" indent="0" algn="ctr" eaLnBrk="1" hangingPunct="1">
              <a:spcBef>
                <a:spcPct val="0"/>
              </a:spcBef>
              <a:buClr>
                <a:srgbClr val="4F81BD"/>
              </a:buClr>
              <a:buFont typeface="Wingdings" panose="05000000000000000000" pitchFamily="2" charset="2"/>
              <a:buNone/>
            </a:pPr>
            <a:r>
              <a:rPr lang="ru-RU" altLang="ru-RU" sz="20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г. Горно-Алтайск</a:t>
            </a:r>
            <a:endParaRPr lang="ru-RU" altLang="ru-RU" sz="2000" b="1" dirty="0">
              <a:solidFill>
                <a:srgbClr val="333399"/>
              </a:solidFill>
              <a:latin typeface="Garamond" panose="02020404030301010803" pitchFamily="18" charset="0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1979712" y="5013176"/>
            <a:ext cx="4896544" cy="7206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/>
            <a:r>
              <a:rPr lang="ru-RU" altLang="ru-RU" dirty="0" smtClean="0">
                <a:solidFill>
                  <a:srgbClr val="0070C0"/>
                </a:solidFill>
                <a:latin typeface="Garamond" panose="02020404030301010803" pitchFamily="18" charset="0"/>
              </a:rPr>
              <a:t>Начальник отдела информационно-программного обеспечения </a:t>
            </a:r>
            <a:r>
              <a:rPr lang="ru-RU" altLang="ru-RU" dirty="0">
                <a:solidFill>
                  <a:srgbClr val="0070C0"/>
                </a:solidFill>
                <a:latin typeface="Garamond" panose="02020404030301010803" pitchFamily="18" charset="0"/>
              </a:rPr>
              <a:t>ТФОМС РА</a:t>
            </a:r>
          </a:p>
          <a:p>
            <a:pPr algn="ctr"/>
            <a:r>
              <a:rPr lang="ru-RU" altLang="ru-RU" dirty="0" smtClean="0">
                <a:solidFill>
                  <a:srgbClr val="0070C0"/>
                </a:solidFill>
                <a:latin typeface="Garamond" panose="02020404030301010803" pitchFamily="18" charset="0"/>
              </a:rPr>
              <a:t>Георгий Александрович </a:t>
            </a:r>
            <a:r>
              <a:rPr lang="ru-RU" altLang="ru-RU" dirty="0" err="1" smtClean="0">
                <a:solidFill>
                  <a:srgbClr val="0070C0"/>
                </a:solidFill>
                <a:latin typeface="Garamond" panose="02020404030301010803" pitchFamily="18" charset="0"/>
              </a:rPr>
              <a:t>Бурляков</a:t>
            </a:r>
            <a:endParaRPr lang="ru-RU" altLang="ru-RU" dirty="0">
              <a:solidFill>
                <a:srgbClr val="0070C0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1637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pic>
        <p:nvPicPr>
          <p:cNvPr id="5" name="Picture 9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03" y="6220619"/>
            <a:ext cx="12192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1522856" y="476672"/>
            <a:ext cx="6096000" cy="686108"/>
            <a:chOff x="0" y="52989"/>
            <a:chExt cx="6096000" cy="686108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52989"/>
              <a:ext cx="6096000" cy="68610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3493" y="86482"/>
              <a:ext cx="6029014" cy="619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kern="1200" dirty="0" smtClean="0"/>
                <a:t>Схема движения реестров счетов</a:t>
              </a:r>
              <a:endParaRPr lang="ru-RU" sz="2000" kern="1200" dirty="0"/>
            </a:p>
          </p:txBody>
        </p:sp>
      </p:grpSp>
      <p:sp>
        <p:nvSpPr>
          <p:cNvPr id="6" name="Скругленный прямоугольник 5"/>
          <p:cNvSpPr/>
          <p:nvPr/>
        </p:nvSpPr>
        <p:spPr bwMode="auto">
          <a:xfrm>
            <a:off x="395536" y="1412776"/>
            <a:ext cx="2448272" cy="1800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Медицинская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организация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6253424" y="1412776"/>
            <a:ext cx="2448272" cy="1800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ТФОМС РА</a:t>
            </a: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3222708" y="4077072"/>
            <a:ext cx="2485256" cy="1800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Страховая медицинская организация</a:t>
            </a: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3203848" y="1412777"/>
            <a:ext cx="2880320" cy="94064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Счета и реестры счетов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(</a:t>
            </a:r>
            <a:r>
              <a:rPr lang="ru-RU" sz="1200" dirty="0" smtClean="0">
                <a:solidFill>
                  <a:schemeClr val="bg1"/>
                </a:solidFill>
              </a:rPr>
              <a:t>итоговые с ЭЦП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9" name="Стрелка влево 18"/>
          <p:cNvSpPr/>
          <p:nvPr/>
        </p:nvSpPr>
        <p:spPr bwMode="auto">
          <a:xfrm>
            <a:off x="3239852" y="2386916"/>
            <a:ext cx="2844316" cy="504056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Протокол обработки (ФЛК и МЭК)</a:t>
            </a:r>
          </a:p>
        </p:txBody>
      </p:sp>
      <p:sp>
        <p:nvSpPr>
          <p:cNvPr id="21" name="Стрелка углом вверх 20"/>
          <p:cNvSpPr/>
          <p:nvPr/>
        </p:nvSpPr>
        <p:spPr bwMode="auto">
          <a:xfrm rot="16200000" flipH="1">
            <a:off x="6107634" y="3662010"/>
            <a:ext cx="1694220" cy="1296144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53019" y="5114799"/>
            <a:ext cx="2526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Счета и реестры счетов </a:t>
            </a:r>
          </a:p>
          <a:p>
            <a:r>
              <a:rPr lang="ru-RU" sz="1600" dirty="0" smtClean="0">
                <a:solidFill>
                  <a:schemeClr val="accent1"/>
                </a:solidFill>
              </a:rPr>
              <a:t>с результатами МЭК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4288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pic>
        <p:nvPicPr>
          <p:cNvPr id="5" name="Picture 9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03" y="6220619"/>
            <a:ext cx="12192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1522856" y="476672"/>
            <a:ext cx="6096000" cy="686108"/>
            <a:chOff x="0" y="52989"/>
            <a:chExt cx="6096000" cy="686108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52989"/>
              <a:ext cx="6096000" cy="68610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3493" y="86482"/>
              <a:ext cx="6029014" cy="619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/>
                <a:t> Списки ЗЛ подлежащие информированию о прохождении профилактических мероприятий</a:t>
              </a:r>
              <a:endParaRPr lang="ru-RU" sz="2000" kern="1200" dirty="0"/>
            </a:p>
          </p:txBody>
        </p:sp>
      </p:grpSp>
      <p:sp>
        <p:nvSpPr>
          <p:cNvPr id="6" name="Скругленный прямоугольник 5"/>
          <p:cNvSpPr/>
          <p:nvPr/>
        </p:nvSpPr>
        <p:spPr bwMode="auto">
          <a:xfrm>
            <a:off x="395536" y="1412776"/>
            <a:ext cx="2448272" cy="1800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Медицинская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организация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6253424" y="1412776"/>
            <a:ext cx="2448272" cy="1800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ТФОМС РА</a:t>
            </a: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3295022" y="3899374"/>
            <a:ext cx="2485256" cy="1800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Страховая медицинская организация</a:t>
            </a: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3013065" y="1408418"/>
            <a:ext cx="3049171" cy="1183920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chemeClr val="bg1"/>
                </a:solidFill>
              </a:rPr>
              <a:t>Списки план-графики на начало года</a:t>
            </a:r>
            <a:r>
              <a:rPr lang="en-US" sz="1200" dirty="0" smtClean="0">
                <a:solidFill>
                  <a:schemeClr val="bg1"/>
                </a:solidFill>
              </a:rPr>
              <a:t> (</a:t>
            </a:r>
            <a:r>
              <a:rPr lang="ru-RU" sz="1200" dirty="0" smtClean="0">
                <a:solidFill>
                  <a:schemeClr val="bg1"/>
                </a:solidFill>
              </a:rPr>
              <a:t>до 31.12.2022</a:t>
            </a:r>
            <a:r>
              <a:rPr lang="en-US" sz="1200" dirty="0" smtClean="0">
                <a:solidFill>
                  <a:schemeClr val="bg1"/>
                </a:solidFill>
              </a:rPr>
              <a:t>)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Списки ежемесячные (изменения)</a:t>
            </a:r>
          </a:p>
        </p:txBody>
      </p:sp>
      <p:sp>
        <p:nvSpPr>
          <p:cNvPr id="19" name="Стрелка влево 18"/>
          <p:cNvSpPr/>
          <p:nvPr/>
        </p:nvSpPr>
        <p:spPr bwMode="auto">
          <a:xfrm>
            <a:off x="3034998" y="2634733"/>
            <a:ext cx="3027238" cy="504056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       Протокол обработки (ФЛК)</a:t>
            </a:r>
          </a:p>
        </p:txBody>
      </p:sp>
      <p:sp>
        <p:nvSpPr>
          <p:cNvPr id="21" name="Стрелка углом вверх 20"/>
          <p:cNvSpPr/>
          <p:nvPr/>
        </p:nvSpPr>
        <p:spPr bwMode="auto">
          <a:xfrm rot="16200000" flipH="1">
            <a:off x="6107634" y="3662010"/>
            <a:ext cx="1694220" cy="1296144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253019" y="5114799"/>
            <a:ext cx="1854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chemeClr val="accent1"/>
                </a:solidFill>
              </a:rPr>
              <a:t>Списки для </a:t>
            </a:r>
          </a:p>
          <a:p>
            <a:r>
              <a:rPr lang="ru-RU" sz="1600" dirty="0" smtClean="0">
                <a:solidFill>
                  <a:schemeClr val="accent1"/>
                </a:solidFill>
              </a:rPr>
              <a:t>информирования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7534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pic>
        <p:nvPicPr>
          <p:cNvPr id="5" name="Picture 9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03" y="6220619"/>
            <a:ext cx="12192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1187624" y="476672"/>
            <a:ext cx="6984776" cy="686108"/>
            <a:chOff x="0" y="52989"/>
            <a:chExt cx="6096000" cy="686108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52989"/>
              <a:ext cx="6096000" cy="68610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3493" y="86482"/>
              <a:ext cx="6029014" cy="619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000" dirty="0" smtClean="0"/>
                <a:t> Сведения  о госпитализации (направления, госпитализация, выписка, отказы, планируемая дата выписки )</a:t>
              </a:r>
              <a:endParaRPr lang="ru-RU" sz="2000" kern="1200" dirty="0"/>
            </a:p>
          </p:txBody>
        </p:sp>
      </p:grpSp>
      <p:sp>
        <p:nvSpPr>
          <p:cNvPr id="6" name="Скругленный прямоугольник 5"/>
          <p:cNvSpPr/>
          <p:nvPr/>
        </p:nvSpPr>
        <p:spPr bwMode="auto">
          <a:xfrm>
            <a:off x="395536" y="1412776"/>
            <a:ext cx="2448272" cy="1800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Медицинская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организация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6253424" y="1412776"/>
            <a:ext cx="2448272" cy="1800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ТФОМС РА</a:t>
            </a:r>
          </a:p>
        </p:txBody>
      </p:sp>
      <p:sp>
        <p:nvSpPr>
          <p:cNvPr id="18" name="Скругленный прямоугольник 17"/>
          <p:cNvSpPr/>
          <p:nvPr/>
        </p:nvSpPr>
        <p:spPr bwMode="auto">
          <a:xfrm>
            <a:off x="3295022" y="3861048"/>
            <a:ext cx="2485256" cy="1800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Информационный ресурс для доступности специалистами СМО</a:t>
            </a: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3013065" y="1609160"/>
            <a:ext cx="3049171" cy="720884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chemeClr val="bg1"/>
                </a:solidFill>
              </a:rPr>
              <a:t>Ежедневно до 9:00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9" name="Стрелка влево 18"/>
          <p:cNvSpPr/>
          <p:nvPr/>
        </p:nvSpPr>
        <p:spPr bwMode="auto">
          <a:xfrm>
            <a:off x="3024031" y="2524396"/>
            <a:ext cx="3027238" cy="504056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       Протокол обработки (ФЛК)</a:t>
            </a:r>
          </a:p>
        </p:txBody>
      </p:sp>
      <p:sp>
        <p:nvSpPr>
          <p:cNvPr id="21" name="Стрелка углом вверх 20"/>
          <p:cNvSpPr/>
          <p:nvPr/>
        </p:nvSpPr>
        <p:spPr bwMode="auto">
          <a:xfrm rot="16200000" flipH="1">
            <a:off x="6107634" y="3662010"/>
            <a:ext cx="1694220" cy="1296144"/>
          </a:xfrm>
          <a:prstGeom prst="bent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0778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0CE6C7-D44F-48FF-85F8-663A3342ABC0}" type="slidenum">
              <a:rPr lang="ru-RU" alt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 altLang="en-US" dirty="0">
              <a:solidFill>
                <a:prstClr val="black"/>
              </a:solidFill>
            </a:endParaRPr>
          </a:p>
        </p:txBody>
      </p:sp>
      <p:pic>
        <p:nvPicPr>
          <p:cNvPr id="5" name="Picture 98" descr="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03" y="6220619"/>
            <a:ext cx="1219200" cy="38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Группа 10"/>
          <p:cNvGrpSpPr/>
          <p:nvPr/>
        </p:nvGrpSpPr>
        <p:grpSpPr>
          <a:xfrm>
            <a:off x="1522856" y="476672"/>
            <a:ext cx="6096000" cy="686108"/>
            <a:chOff x="0" y="52989"/>
            <a:chExt cx="6096000" cy="686108"/>
          </a:xfrm>
        </p:grpSpPr>
        <p:sp>
          <p:nvSpPr>
            <p:cNvPr id="15" name="Скругленный прямоугольник 14"/>
            <p:cNvSpPr/>
            <p:nvPr/>
          </p:nvSpPr>
          <p:spPr>
            <a:xfrm>
              <a:off x="0" y="52989"/>
              <a:ext cx="6096000" cy="686108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Скругленный прямоугольник 4"/>
            <p:cNvSpPr/>
            <p:nvPr/>
          </p:nvSpPr>
          <p:spPr>
            <a:xfrm>
              <a:off x="33493" y="86482"/>
              <a:ext cx="6029014" cy="61912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800" dirty="0"/>
                <a:t> </a:t>
              </a:r>
              <a:endParaRPr lang="ru-RU" sz="1800" dirty="0" smtClean="0"/>
            </a:p>
            <a:p>
              <a:pPr lvl="0" algn="ctr" defTabSz="889000">
                <a:lnSpc>
                  <a:spcPct val="90000"/>
                </a:lnSpc>
                <a:spcAft>
                  <a:spcPct val="35000"/>
                </a:spcAft>
              </a:pPr>
              <a:r>
                <a:rPr lang="ru-RU" sz="1800" dirty="0" smtClean="0"/>
                <a:t>ВЫБОРА </a:t>
              </a:r>
              <a:r>
                <a:rPr lang="ru-RU" sz="1800" dirty="0"/>
                <a:t>ГРАЖДАНИНОМ МЕДИЦИНСКОЙ </a:t>
              </a:r>
              <a:r>
                <a:rPr lang="ru-RU" sz="1800" dirty="0" smtClean="0"/>
                <a:t>ОРГАНИЗАЦИИ (прикрепление)</a:t>
              </a:r>
              <a:endParaRPr lang="ru-RU" sz="1800" dirty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000" kern="1200" dirty="0"/>
            </a:p>
          </p:txBody>
        </p:sp>
      </p:grpSp>
      <p:sp>
        <p:nvSpPr>
          <p:cNvPr id="6" name="Скругленный прямоугольник 5"/>
          <p:cNvSpPr/>
          <p:nvPr/>
        </p:nvSpPr>
        <p:spPr bwMode="auto">
          <a:xfrm>
            <a:off x="332213" y="2509497"/>
            <a:ext cx="2448272" cy="1800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Медицинская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организация (МИАЦ)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6394720" y="2472953"/>
            <a:ext cx="2448272" cy="1800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ТФОМС РА</a:t>
            </a: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3063017" y="2724177"/>
            <a:ext cx="3049171" cy="648876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200" dirty="0" smtClean="0">
                <a:solidFill>
                  <a:schemeClr val="bg1"/>
                </a:solidFill>
              </a:rPr>
              <a:t>Ежедневно (только изменения)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9" name="Стрелка влево 18"/>
          <p:cNvSpPr/>
          <p:nvPr/>
        </p:nvSpPr>
        <p:spPr bwMode="auto">
          <a:xfrm>
            <a:off x="2988132" y="3573016"/>
            <a:ext cx="3027238" cy="504056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</a:rPr>
              <a:t>        Протокол обработки (ФЛК)</a:t>
            </a:r>
          </a:p>
        </p:txBody>
      </p:sp>
    </p:spTree>
    <p:extLst>
      <p:ext uri="{BB962C8B-B14F-4D97-AF65-F5344CB8AC3E}">
        <p14:creationId xmlns:p14="http://schemas.microsoft.com/office/powerpoint/2010/main" val="9908683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699792" y="610428"/>
            <a:ext cx="6108576" cy="1057300"/>
          </a:xfrm>
        </p:spPr>
        <p:txBody>
          <a:bodyPr/>
          <a:lstStyle/>
          <a:p>
            <a:pPr eaLnBrk="1" hangingPunct="1"/>
            <a:r>
              <a:rPr lang="ru-RU" altLang="ru-RU" sz="2000" b="1" dirty="0" smtClean="0">
                <a:solidFill>
                  <a:srgbClr val="333399"/>
                </a:solidFill>
              </a:rPr>
              <a:t>Территориальный фонд обязательного</a:t>
            </a:r>
            <a:r>
              <a:rPr lang="en-US" altLang="ru-RU" sz="2000" b="1" dirty="0" smtClean="0">
                <a:solidFill>
                  <a:srgbClr val="333399"/>
                </a:solidFill>
              </a:rPr>
              <a:t/>
            </a:r>
            <a:br>
              <a:rPr lang="en-US" altLang="ru-RU" sz="2000" b="1" dirty="0" smtClean="0">
                <a:solidFill>
                  <a:srgbClr val="333399"/>
                </a:solidFill>
              </a:rPr>
            </a:br>
            <a:r>
              <a:rPr lang="ru-RU" altLang="ru-RU" sz="2000" b="1" dirty="0" smtClean="0">
                <a:solidFill>
                  <a:srgbClr val="333399"/>
                </a:solidFill>
              </a:rPr>
              <a:t>медицинского страхования</a:t>
            </a:r>
            <a:br>
              <a:rPr lang="ru-RU" altLang="ru-RU" sz="2000" b="1" dirty="0" smtClean="0">
                <a:solidFill>
                  <a:srgbClr val="333399"/>
                </a:solidFill>
              </a:rPr>
            </a:br>
            <a:r>
              <a:rPr lang="ru-RU" altLang="ru-RU" sz="2000" b="1" dirty="0" smtClean="0">
                <a:solidFill>
                  <a:srgbClr val="333399"/>
                </a:solidFill>
              </a:rPr>
              <a:t>Республики Алтай</a:t>
            </a:r>
          </a:p>
        </p:txBody>
      </p:sp>
      <p:sp>
        <p:nvSpPr>
          <p:cNvPr id="5122" name="Rectangle 3"/>
          <p:cNvSpPr>
            <a:spLocks noGrp="1" noChangeArrowheads="1"/>
          </p:cNvSpPr>
          <p:nvPr>
            <p:ph idx="1"/>
          </p:nvPr>
        </p:nvSpPr>
        <p:spPr>
          <a:xfrm>
            <a:off x="0" y="6165850"/>
            <a:ext cx="9144000" cy="69215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202</a:t>
            </a:r>
            <a:r>
              <a:rPr lang="en-US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3</a:t>
            </a: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 год</a:t>
            </a:r>
            <a:endParaRPr lang="en-US" altLang="ru-RU" sz="2000" b="1" kern="1200" dirty="0" smtClean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  <a:p>
            <a:pPr marL="0" indent="0" algn="ctr" eaLnBrk="1" hangingPunct="1">
              <a:spcBef>
                <a:spcPct val="0"/>
              </a:spcBef>
              <a:buNone/>
            </a:pPr>
            <a:r>
              <a:rPr lang="ru-RU" altLang="ru-RU" sz="2000" b="1" kern="1200" dirty="0" smtClean="0">
                <a:solidFill>
                  <a:srgbClr val="333399"/>
                </a:solidFill>
                <a:latin typeface="+mj-lt"/>
                <a:ea typeface="+mj-ea"/>
                <a:cs typeface="+mj-cs"/>
              </a:rPr>
              <a:t>г. Горно-Алтайск</a:t>
            </a:r>
            <a:endParaRPr lang="ru-RU" altLang="ru-RU" sz="2000" b="1" kern="1200" dirty="0">
              <a:solidFill>
                <a:srgbClr val="333399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0" y="2420937"/>
            <a:ext cx="9144000" cy="173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800" b="1" dirty="0" smtClean="0">
                <a:solidFill>
                  <a:srgbClr val="333399"/>
                </a:solidFill>
                <a:latin typeface="Garamond" panose="02020404030301010803" pitchFamily="18" charset="0"/>
              </a:rPr>
              <a:t>СПАСИБО ЗА ВНИМАНИЕ!</a:t>
            </a:r>
            <a:endParaRPr lang="ru-RU" altLang="ru-RU" sz="2800" b="1" dirty="0">
              <a:solidFill>
                <a:srgbClr val="333399"/>
              </a:solidFill>
              <a:latin typeface="Garamond" panose="02020404030301010803" pitchFamily="18" charset="0"/>
            </a:endParaRPr>
          </a:p>
        </p:txBody>
      </p:sp>
      <p:sp>
        <p:nvSpPr>
          <p:cNvPr id="5125" name="Text Box 6"/>
          <p:cNvSpPr txBox="1">
            <a:spLocks noChangeArrowheads="1"/>
          </p:cNvSpPr>
          <p:nvPr/>
        </p:nvSpPr>
        <p:spPr bwMode="auto">
          <a:xfrm>
            <a:off x="539552" y="4716463"/>
            <a:ext cx="80648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0" b="1">
                <a:solidFill>
                  <a:srgbClr val="333399"/>
                </a:solidFill>
                <a:latin typeface="+mj-lt"/>
                <a:ea typeface="+mj-ea"/>
                <a:cs typeface="+mj-cs"/>
              </a:defRPr>
            </a:lvl1pPr>
            <a:lvl2pPr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r"/>
            <a:r>
              <a:rPr lang="en-US" altLang="ru-RU" dirty="0" smtClean="0"/>
              <a:t>E-mail</a:t>
            </a:r>
            <a:r>
              <a:rPr lang="ru-RU" altLang="ru-RU" dirty="0"/>
              <a:t>: </a:t>
            </a:r>
            <a:r>
              <a:rPr lang="en-US" altLang="ru-RU" dirty="0" smtClean="0"/>
              <a:t>burlyakov@tfoms.gorny.ru</a:t>
            </a:r>
            <a:endParaRPr lang="ru-RU" altLang="ru-RU" dirty="0"/>
          </a:p>
          <a:p>
            <a:pPr algn="r"/>
            <a:endParaRPr lang="ru-RU" altLang="ru-RU" dirty="0"/>
          </a:p>
          <a:p>
            <a:pPr algn="r"/>
            <a:r>
              <a:rPr lang="ru-RU" altLang="ru-RU" dirty="0"/>
              <a:t>Тел.(</a:t>
            </a:r>
            <a:r>
              <a:rPr lang="en-US" altLang="ru-RU" dirty="0"/>
              <a:t>38822</a:t>
            </a:r>
            <a:r>
              <a:rPr lang="ru-RU" altLang="ru-RU" dirty="0"/>
              <a:t>) </a:t>
            </a:r>
            <a:r>
              <a:rPr lang="ru-RU" altLang="ru-RU" dirty="0" smtClean="0"/>
              <a:t>4 98 </a:t>
            </a:r>
            <a:r>
              <a:rPr lang="en-US" altLang="ru-RU" dirty="0" smtClean="0"/>
              <a:t>51</a:t>
            </a:r>
            <a:endParaRPr lang="ru-RU" altLang="ru-RU" dirty="0"/>
          </a:p>
        </p:txBody>
      </p:sp>
      <p:pic>
        <p:nvPicPr>
          <p:cNvPr id="5126" name="Picture 7" descr="C:\Documents and Settings\Admin\Мои документы\Презентации\13-02-2012\Безимени-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304800"/>
            <a:ext cx="19494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863579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а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Край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ай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ай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24723</TotalTime>
  <Words>190</Words>
  <Application>Microsoft Office PowerPoint</Application>
  <PresentationFormat>Экран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Garamond</vt:lpstr>
      <vt:lpstr>Times New Roman</vt:lpstr>
      <vt:lpstr>Wingdings</vt:lpstr>
      <vt:lpstr>Край</vt:lpstr>
      <vt:lpstr>Территориальный фонд обязательного медицинского страхования Республики Алтай</vt:lpstr>
      <vt:lpstr>Презентация PowerPoint</vt:lpstr>
      <vt:lpstr>Презентация PowerPoint</vt:lpstr>
      <vt:lpstr>Презентация PowerPoint</vt:lpstr>
      <vt:lpstr>Презентация PowerPoint</vt:lpstr>
      <vt:lpstr>Территориальный фонд обязательного медицинского страхования Республики Алтай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Evgeny</dc:creator>
  <cp:lastModifiedBy>burlyakov</cp:lastModifiedBy>
  <cp:revision>992</cp:revision>
  <cp:lastPrinted>2021-11-24T09:21:55Z</cp:lastPrinted>
  <dcterms:created xsi:type="dcterms:W3CDTF">1601-01-01T00:00:00Z</dcterms:created>
  <dcterms:modified xsi:type="dcterms:W3CDTF">2023-02-02T11:14:49Z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