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3" r:id="rId3"/>
    <p:sldId id="262" r:id="rId4"/>
    <p:sldId id="260" r:id="rId5"/>
    <p:sldId id="258" r:id="rId6"/>
    <p:sldId id="267" r:id="rId7"/>
    <p:sldId id="266" r:id="rId8"/>
  </p:sldIdLst>
  <p:sldSz cx="12192000" cy="6858000"/>
  <p:notesSz cx="6810375"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51CEF9B-2673-4954-991E-716E565F5F35}" type="datetimeFigureOut">
              <a:rPr lang="ru-RU" smtClean="0"/>
              <a:t>03.02.2023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928363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51CEF9B-2673-4954-991E-716E565F5F35}" type="datetimeFigureOut">
              <a:rPr lang="ru-RU" smtClean="0"/>
              <a:t>03.02.2023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2598526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51CEF9B-2673-4954-991E-716E565F5F35}" type="datetimeFigureOut">
              <a:rPr lang="ru-RU" smtClean="0"/>
              <a:t>03.02.2023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7541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51CEF9B-2673-4954-991E-716E565F5F35}" type="datetimeFigureOut">
              <a:rPr lang="ru-RU" smtClean="0"/>
              <a:t>03.02.2023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308201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51CEF9B-2673-4954-991E-716E565F5F35}" type="datetimeFigureOut">
              <a:rPr lang="ru-RU" smtClean="0"/>
              <a:t>03.02.2023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11593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51CEF9B-2673-4954-991E-716E565F5F35}" type="datetimeFigureOut">
              <a:rPr lang="ru-RU" smtClean="0"/>
              <a:t>03.02.2023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2885667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51CEF9B-2673-4954-991E-716E565F5F35}" type="datetimeFigureOut">
              <a:rPr lang="ru-RU" smtClean="0"/>
              <a:t>03.02.2023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1201061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51CEF9B-2673-4954-991E-716E565F5F35}" type="datetimeFigureOut">
              <a:rPr lang="ru-RU" smtClean="0"/>
              <a:t>03.02.2023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319097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51CEF9B-2673-4954-991E-716E565F5F35}" type="datetimeFigureOut">
              <a:rPr lang="ru-RU" smtClean="0"/>
              <a:t>03.02.2023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2189311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51CEF9B-2673-4954-991E-716E565F5F35}" type="datetimeFigureOut">
              <a:rPr lang="ru-RU" smtClean="0"/>
              <a:t>03.02.2023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235410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51CEF9B-2673-4954-991E-716E565F5F35}" type="datetimeFigureOut">
              <a:rPr lang="ru-RU" smtClean="0"/>
              <a:t>03.02.2023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2322951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51CEF9B-2673-4954-991E-716E565F5F35}" type="datetimeFigureOut">
              <a:rPr lang="ru-RU" smtClean="0"/>
              <a:t>03.02.2023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2018810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51CEF9B-2673-4954-991E-716E565F5F35}" type="datetimeFigureOut">
              <a:rPr lang="ru-RU" smtClean="0"/>
              <a:t>03.02.2023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66199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1CEF9B-2673-4954-991E-716E565F5F35}" type="datetimeFigureOut">
              <a:rPr lang="ru-RU" smtClean="0"/>
              <a:t>03.02.2023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3817471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51CEF9B-2673-4954-991E-716E565F5F35}" type="datetimeFigureOut">
              <a:rPr lang="ru-RU" smtClean="0"/>
              <a:t>03.02.2023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968746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760C122-7970-4353-931A-BF8BA514F5E0}" type="slidenum">
              <a:rPr lang="ru-RU" smtClean="0"/>
              <a:t>‹#›</a:t>
            </a:fld>
            <a:endParaRPr lang="ru-RU"/>
          </a:p>
        </p:txBody>
      </p:sp>
      <p:sp>
        <p:nvSpPr>
          <p:cNvPr id="5" name="Date Placeholder 4"/>
          <p:cNvSpPr>
            <a:spLocks noGrp="1"/>
          </p:cNvSpPr>
          <p:nvPr>
            <p:ph type="dt" sz="half" idx="10"/>
          </p:nvPr>
        </p:nvSpPr>
        <p:spPr/>
        <p:txBody>
          <a:bodyPr/>
          <a:lstStyle/>
          <a:p>
            <a:fld id="{D51CEF9B-2673-4954-991E-716E565F5F35}" type="datetimeFigureOut">
              <a:rPr lang="ru-RU" smtClean="0"/>
              <a:t>03.02.2023</a:t>
            </a:fld>
            <a:endParaRPr lang="ru-RU"/>
          </a:p>
        </p:txBody>
      </p:sp>
    </p:spTree>
    <p:extLst>
      <p:ext uri="{BB962C8B-B14F-4D97-AF65-F5344CB8AC3E}">
        <p14:creationId xmlns:p14="http://schemas.microsoft.com/office/powerpoint/2010/main" val="1587522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1CEF9B-2673-4954-991E-716E565F5F35}" type="datetimeFigureOut">
              <a:rPr lang="ru-RU" smtClean="0"/>
              <a:t>03.02.2023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760C122-7970-4353-931A-BF8BA514F5E0}" type="slidenum">
              <a:rPr lang="ru-RU" smtClean="0"/>
              <a:t>‹#›</a:t>
            </a:fld>
            <a:endParaRPr lang="ru-RU"/>
          </a:p>
        </p:txBody>
      </p:sp>
    </p:spTree>
    <p:extLst>
      <p:ext uri="{BB962C8B-B14F-4D97-AF65-F5344CB8AC3E}">
        <p14:creationId xmlns:p14="http://schemas.microsoft.com/office/powerpoint/2010/main" val="213907568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consultantplus://offline/ref=BB7C8F68869A216F878D76BF74982B458C401C23FD66B29C52B3BCD89ADF046F60DE737F0B6CFC2A3BAEE89965DF043AC6B9CAA9C1AF3B94y6N8L" TargetMode="Externa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654" y="0"/>
            <a:ext cx="11254154" cy="896815"/>
          </a:xfrm>
        </p:spPr>
        <p:txBody>
          <a:bodyPr>
            <a:normAutofit fontScale="90000"/>
          </a:bodyPr>
          <a:lstStyle/>
          <a:p>
            <a:r>
              <a:rPr lang="ru-RU" dirty="0" smtClean="0">
                <a:solidFill>
                  <a:schemeClr val="tx1"/>
                </a:solidFill>
              </a:rPr>
              <a:t>          </a:t>
            </a:r>
            <a:r>
              <a:rPr lang="ru-RU" sz="1800" b="1" dirty="0" smtClean="0">
                <a:solidFill>
                  <a:schemeClr val="tx1"/>
                </a:solidFill>
                <a:latin typeface="Times New Roman" panose="02020603050405020304" pitchFamily="18" charset="0"/>
                <a:cs typeface="Times New Roman" panose="02020603050405020304" pitchFamily="18" charset="0"/>
              </a:rPr>
              <a:t>ТЕРРИТОРИАЛЬНЫЙ ФОНД ОБЯЗАТЕЛЬНОГО МЕДИЦИНСКОГО СТРАХОВАНИЯ </a:t>
            </a:r>
            <a:br>
              <a:rPr lang="ru-RU" sz="1800" b="1" dirty="0" smtClean="0">
                <a:solidFill>
                  <a:schemeClr val="tx1"/>
                </a:solidFill>
                <a:latin typeface="Times New Roman" panose="02020603050405020304" pitchFamily="18" charset="0"/>
                <a:cs typeface="Times New Roman" panose="02020603050405020304" pitchFamily="18" charset="0"/>
              </a:rPr>
            </a:br>
            <a:r>
              <a:rPr lang="ru-RU" sz="1800" b="1" dirty="0" smtClean="0">
                <a:solidFill>
                  <a:schemeClr val="tx1"/>
                </a:solidFill>
                <a:latin typeface="Times New Roman" panose="02020603050405020304" pitchFamily="18" charset="0"/>
                <a:cs typeface="Times New Roman" panose="02020603050405020304" pitchFamily="18" charset="0"/>
              </a:rPr>
              <a:t>                                                                                       РЕПСУБЛИКИ АЛТАЙ</a:t>
            </a:r>
            <a:endParaRPr lang="ru-RU" sz="1800" b="1"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8952" y="120100"/>
            <a:ext cx="1198592" cy="92618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26477" y="1166385"/>
            <a:ext cx="9240715" cy="3539430"/>
          </a:xfrm>
          <a:prstGeom prst="rect">
            <a:avLst/>
          </a:prstGeom>
          <a:noFill/>
        </p:spPr>
        <p:txBody>
          <a:bodyPr wrap="square" rtlCol="0">
            <a:spAutoFit/>
          </a:bodyPr>
          <a:lstStyle/>
          <a:p>
            <a:pPr algn="ctr"/>
            <a:r>
              <a:rPr lang="ru-RU" sz="2800" b="1" dirty="0" smtClean="0">
                <a:latin typeface="Times New Roman" panose="02020603050405020304" pitchFamily="18" charset="0"/>
                <a:cs typeface="Times New Roman" panose="02020603050405020304" pitchFamily="18" charset="0"/>
              </a:rPr>
              <a:t>Механизм использования средств нормированного страхового </a:t>
            </a:r>
            <a:r>
              <a:rPr lang="ru-RU" sz="2800" b="1" dirty="0">
                <a:latin typeface="Times New Roman" panose="02020603050405020304" pitchFamily="18" charset="0"/>
                <a:cs typeface="Times New Roman" panose="02020603050405020304" pitchFamily="18" charset="0"/>
              </a:rPr>
              <a:t>запаса </a:t>
            </a:r>
            <a:r>
              <a:rPr lang="ru-RU" sz="2800" b="1" dirty="0" smtClean="0">
                <a:latin typeface="Times New Roman" panose="02020603050405020304" pitchFamily="18" charset="0"/>
                <a:cs typeface="Times New Roman" panose="02020603050405020304" pitchFamily="18" charset="0"/>
              </a:rPr>
              <a:t>Территориального </a:t>
            </a:r>
            <a:r>
              <a:rPr lang="ru-RU" sz="2800" b="1" dirty="0">
                <a:latin typeface="Times New Roman" panose="02020603050405020304" pitchFamily="18" charset="0"/>
                <a:cs typeface="Times New Roman" panose="02020603050405020304" pitchFamily="18" charset="0"/>
              </a:rPr>
              <a:t>фонда обязательного медицинского страхования </a:t>
            </a:r>
            <a:r>
              <a:rPr lang="ru-RU" sz="2800" b="1" dirty="0" smtClean="0">
                <a:latin typeface="Times New Roman" panose="02020603050405020304" pitchFamily="18" charset="0"/>
                <a:cs typeface="Times New Roman" panose="02020603050405020304" pitchFamily="18" charset="0"/>
              </a:rPr>
              <a:t>на реализацию мероприятий по </a:t>
            </a:r>
            <a:r>
              <a:rPr lang="ru-RU" sz="2800" b="1" dirty="0">
                <a:latin typeface="Times New Roman" panose="02020603050405020304" pitchFamily="18" charset="0"/>
                <a:cs typeface="Times New Roman" panose="02020603050405020304" pitchFamily="18" charset="0"/>
              </a:rPr>
              <a:t>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a:t>
            </a:r>
          </a:p>
        </p:txBody>
      </p:sp>
      <p:sp>
        <p:nvSpPr>
          <p:cNvPr id="5" name="TextBox 4"/>
          <p:cNvSpPr txBox="1"/>
          <p:nvPr/>
        </p:nvSpPr>
        <p:spPr>
          <a:xfrm>
            <a:off x="7236070" y="4825915"/>
            <a:ext cx="4044462" cy="923330"/>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Вилисова Надежда Михайловна – начальник отдела формирования доходов и статистической отчётности</a:t>
            </a:r>
            <a:endParaRPr lang="ru-RU"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018085" y="6172200"/>
            <a:ext cx="5336931" cy="369332"/>
          </a:xfrm>
          <a:prstGeom prst="rect">
            <a:avLst/>
          </a:prstGeom>
          <a:noFill/>
        </p:spPr>
        <p:txBody>
          <a:bodyPr wrap="square" rtlCol="0">
            <a:spAutoFit/>
          </a:bodyPr>
          <a:lstStyle/>
          <a:p>
            <a:r>
              <a:rPr lang="ru-RU" b="1" dirty="0" smtClean="0">
                <a:latin typeface="Times New Roman" panose="02020603050405020304" pitchFamily="18" charset="0"/>
                <a:cs typeface="Times New Roman" panose="02020603050405020304" pitchFamily="18" charset="0"/>
              </a:rPr>
              <a:t>г. Горно-Алтайск - </a:t>
            </a:r>
            <a:r>
              <a:rPr lang="ru-RU" b="1" dirty="0" smtClean="0">
                <a:latin typeface="Times New Roman" panose="02020603050405020304" pitchFamily="18" charset="0"/>
                <a:cs typeface="Times New Roman" panose="02020603050405020304" pitchFamily="18" charset="0"/>
              </a:rPr>
              <a:t>2023 </a:t>
            </a:r>
            <a:r>
              <a:rPr lang="ru-RU" b="1" dirty="0" smtClean="0">
                <a:latin typeface="Times New Roman" panose="02020603050405020304" pitchFamily="18" charset="0"/>
                <a:cs typeface="Times New Roman" panose="02020603050405020304" pitchFamily="18" charset="0"/>
              </a:rPr>
              <a:t>год</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404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5129" y="246001"/>
            <a:ext cx="9765933" cy="677191"/>
          </a:xfrm>
        </p:spPr>
        <p:txBody>
          <a:bodyPr>
            <a:normAutofit/>
          </a:bodyPr>
          <a:lstStyle/>
          <a:p>
            <a:r>
              <a:rPr lang="ru-RU" sz="1800" b="1" dirty="0" smtClean="0">
                <a:solidFill>
                  <a:schemeClr val="tx1"/>
                </a:solidFill>
                <a:latin typeface="Times New Roman" panose="02020603050405020304" pitchFamily="18" charset="0"/>
                <a:cs typeface="Times New Roman" panose="02020603050405020304" pitchFamily="18" charset="0"/>
              </a:rPr>
              <a:t>НАПРАВЛЕНИЯ ИСПОЛЬЗОВАНИЯ СРЕДСТВ </a:t>
            </a:r>
            <a:r>
              <a:rPr lang="ru-RU" sz="1800" b="1" dirty="0">
                <a:solidFill>
                  <a:schemeClr val="tx1"/>
                </a:solidFill>
                <a:latin typeface="Times New Roman" panose="02020603050405020304" pitchFamily="18" charset="0"/>
                <a:cs typeface="Times New Roman" panose="02020603050405020304" pitchFamily="18" charset="0"/>
              </a:rPr>
              <a:t>НОРМИРОВАННОГО</a:t>
            </a:r>
            <a:r>
              <a:rPr lang="en-US" sz="1800" b="1" dirty="0">
                <a:solidFill>
                  <a:schemeClr val="tx1"/>
                </a:solidFill>
                <a:latin typeface="Times New Roman" panose="02020603050405020304" pitchFamily="18" charset="0"/>
                <a:cs typeface="Times New Roman" panose="02020603050405020304" pitchFamily="18" charset="0"/>
              </a:rPr>
              <a:t> </a:t>
            </a:r>
            <a:r>
              <a:rPr lang="ru-RU" sz="1800" b="1" dirty="0">
                <a:solidFill>
                  <a:schemeClr val="tx1"/>
                </a:solidFill>
                <a:latin typeface="Times New Roman" panose="02020603050405020304" pitchFamily="18" charset="0"/>
                <a:cs typeface="Times New Roman" panose="02020603050405020304" pitchFamily="18" charset="0"/>
              </a:rPr>
              <a:t>СТРАХОВОГО ЗАПАСА ТФОМС</a:t>
            </a:r>
            <a:r>
              <a:rPr lang="en-US" sz="1800" b="1" dirty="0">
                <a:solidFill>
                  <a:schemeClr val="tx1"/>
                </a:solidFill>
                <a:latin typeface="Times New Roman" panose="02020603050405020304" pitchFamily="18" charset="0"/>
                <a:cs typeface="Times New Roman" panose="02020603050405020304" pitchFamily="18" charset="0"/>
              </a:rPr>
              <a:t> </a:t>
            </a:r>
            <a:r>
              <a:rPr lang="ru-RU" sz="1800" b="1" dirty="0">
                <a:solidFill>
                  <a:schemeClr val="tx1"/>
                </a:solidFill>
                <a:latin typeface="Times New Roman" panose="02020603050405020304" pitchFamily="18" charset="0"/>
                <a:cs typeface="Times New Roman" panose="02020603050405020304" pitchFamily="18" charset="0"/>
              </a:rPr>
              <a:t>РА </a:t>
            </a:r>
            <a:r>
              <a:rPr lang="ru-RU" sz="1800" b="1" dirty="0" smtClean="0">
                <a:solidFill>
                  <a:schemeClr val="tx1"/>
                </a:solidFill>
                <a:latin typeface="Times New Roman" panose="02020603050405020304" pitchFamily="18" charset="0"/>
                <a:cs typeface="Times New Roman" panose="02020603050405020304" pitchFamily="18" charset="0"/>
              </a:rPr>
              <a:t>МЕДИЦИНСКИМИ ОРГАНИЗАЦИЯМ	</a:t>
            </a:r>
            <a:endParaRPr lang="ru-RU" sz="1800" b="1"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537" y="105415"/>
            <a:ext cx="1198592" cy="926185"/>
          </a:xfrm>
          <a:prstGeom prst="rect">
            <a:avLst/>
          </a:prstGeom>
          <a:noFill/>
          <a:extLst>
            <a:ext uri="{909E8E84-426E-40DD-AFC4-6F175D3DCCD1}">
              <a14:hiddenFill xmlns:a14="http://schemas.microsoft.com/office/drawing/2010/main">
                <a:solidFill>
                  <a:srgbClr val="FFFFFF"/>
                </a:solidFill>
              </a14:hiddenFill>
            </a:ext>
          </a:extLst>
        </p:spPr>
      </p:pic>
      <p:sp>
        <p:nvSpPr>
          <p:cNvPr id="5" name="Скругленный прямоугольник 4"/>
          <p:cNvSpPr/>
          <p:nvPr/>
        </p:nvSpPr>
        <p:spPr>
          <a:xfrm>
            <a:off x="1301263" y="1063778"/>
            <a:ext cx="3200398" cy="520094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latin typeface="Times New Roman" panose="02020603050405020304" pitchFamily="18" charset="0"/>
                <a:cs typeface="Times New Roman" panose="02020603050405020304" pitchFamily="18" charset="0"/>
              </a:rPr>
              <a:t>В соответствии с в пунктом 7.1 части 2 статьи 20 Федерального закона </a:t>
            </a:r>
            <a:r>
              <a:rPr lang="ru-RU" sz="1400" b="1" dirty="0">
                <a:solidFill>
                  <a:schemeClr val="tx1"/>
                </a:solidFill>
                <a:latin typeface="Times New Roman" panose="02020603050405020304" pitchFamily="18" charset="0"/>
                <a:cs typeface="Times New Roman" panose="02020603050405020304" pitchFamily="18" charset="0"/>
              </a:rPr>
              <a:t>от 29.11.2010 </a:t>
            </a:r>
            <a:r>
              <a:rPr lang="ru-RU" sz="1400" b="1" dirty="0" smtClean="0">
                <a:solidFill>
                  <a:schemeClr val="tx1"/>
                </a:solidFill>
                <a:latin typeface="Times New Roman" panose="02020603050405020304" pitchFamily="18" charset="0"/>
                <a:cs typeface="Times New Roman" panose="02020603050405020304" pitchFamily="18" charset="0"/>
              </a:rPr>
              <a:t>№ 326-ФЗ «Об </a:t>
            </a:r>
            <a:r>
              <a:rPr lang="ru-RU" sz="1400" b="1" dirty="0">
                <a:solidFill>
                  <a:schemeClr val="tx1"/>
                </a:solidFill>
                <a:latin typeface="Times New Roman" panose="02020603050405020304" pitchFamily="18" charset="0"/>
                <a:cs typeface="Times New Roman" panose="02020603050405020304" pitchFamily="18" charset="0"/>
              </a:rPr>
              <a:t>обязательном медицинском страховании в Российской </a:t>
            </a:r>
            <a:r>
              <a:rPr lang="ru-RU" sz="1400" b="1" dirty="0" smtClean="0">
                <a:solidFill>
                  <a:schemeClr val="tx1"/>
                </a:solidFill>
                <a:latin typeface="Times New Roman" panose="02020603050405020304" pitchFamily="18" charset="0"/>
                <a:cs typeface="Times New Roman" panose="02020603050405020304" pitchFamily="18" charset="0"/>
              </a:rPr>
              <a:t>Федерации» медицинская организация вправе использовать средства </a:t>
            </a:r>
            <a:r>
              <a:rPr lang="ru-RU" sz="1400" b="1" dirty="0">
                <a:solidFill>
                  <a:schemeClr val="tx1"/>
                </a:solidFill>
                <a:latin typeface="Times New Roman" panose="02020603050405020304" pitchFamily="18" charset="0"/>
                <a:cs typeface="Times New Roman" panose="02020603050405020304" pitchFamily="18" charset="0"/>
              </a:rPr>
              <a:t>нормированного страхового запаса территориального фонда для финансового обеспечения </a:t>
            </a:r>
            <a:r>
              <a:rPr lang="ru-RU" sz="1400" b="1" dirty="0" smtClean="0">
                <a:solidFill>
                  <a:schemeClr val="tx1"/>
                </a:solidFill>
                <a:latin typeface="Times New Roman" panose="02020603050405020304" pitchFamily="18" charset="0"/>
                <a:cs typeface="Times New Roman" panose="02020603050405020304" pitchFamily="18" charset="0"/>
              </a:rPr>
              <a:t>мероприятий по:</a:t>
            </a:r>
            <a:endParaRPr lang="ru-RU" sz="1400" b="1"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https://krymgun.ru/wp-content/uploads/2022/11/samopodgotovka-meditsinskih-rabotnikov.-chto-nuzhno-zna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8234" y="1042525"/>
            <a:ext cx="2343870" cy="157271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https://www.belpressa.ru/media/filer_public_thumbnails/filer_public/d5/84/d5840616-f8bc-41eb-b039-00d68dd190de/img_2847jpg__650x486_q75_subsampling-2_upscale.jpg__750x415_q75_crop-True_subsampling-2_upscal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78234" y="2917536"/>
            <a:ext cx="2401897" cy="145286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xn----gtbcc5aehhpy.xn--p1ai/wp-content/uploads/2020/04/HJp53-VeIv8.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78234" y="4688879"/>
            <a:ext cx="2401897" cy="1628787"/>
          </a:xfrm>
          <a:prstGeom prst="rect">
            <a:avLst/>
          </a:prstGeom>
          <a:noFill/>
          <a:extLst>
            <a:ext uri="{909E8E84-426E-40DD-AFC4-6F175D3DCCD1}">
              <a14:hiddenFill xmlns:a14="http://schemas.microsoft.com/office/drawing/2010/main">
                <a:solidFill>
                  <a:srgbClr val="FFFFFF"/>
                </a:solidFill>
              </a14:hiddenFill>
            </a:ext>
          </a:extLst>
        </p:spPr>
      </p:pic>
      <p:sp>
        <p:nvSpPr>
          <p:cNvPr id="15" name="Стрелка вправо 14"/>
          <p:cNvSpPr/>
          <p:nvPr/>
        </p:nvSpPr>
        <p:spPr>
          <a:xfrm>
            <a:off x="4501661" y="1796870"/>
            <a:ext cx="1180756" cy="128645"/>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p:cNvSpPr/>
          <p:nvPr/>
        </p:nvSpPr>
        <p:spPr>
          <a:xfrm>
            <a:off x="4501661" y="5415331"/>
            <a:ext cx="1180756" cy="140996"/>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p:cNvSpPr/>
          <p:nvPr/>
        </p:nvSpPr>
        <p:spPr>
          <a:xfrm>
            <a:off x="4501661" y="3631764"/>
            <a:ext cx="1180756" cy="140997"/>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075157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5129" y="246001"/>
            <a:ext cx="9765933" cy="677191"/>
          </a:xfrm>
        </p:spPr>
        <p:txBody>
          <a:bodyPr>
            <a:normAutofit/>
          </a:bodyPr>
          <a:lstStyle/>
          <a:p>
            <a:r>
              <a:rPr lang="ru-RU" sz="1800" b="1" dirty="0" smtClean="0">
                <a:solidFill>
                  <a:schemeClr val="tx1"/>
                </a:solidFill>
                <a:latin typeface="Times New Roman" panose="02020603050405020304" pitchFamily="18" charset="0"/>
                <a:cs typeface="Times New Roman" panose="02020603050405020304" pitchFamily="18" charset="0"/>
              </a:rPr>
              <a:t>НОВОВВЕДЕНИЯ</a:t>
            </a:r>
            <a:endParaRPr lang="ru-RU" sz="1800" b="1"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537" y="105415"/>
            <a:ext cx="1198592" cy="926185"/>
          </a:xfrm>
          <a:prstGeom prst="rect">
            <a:avLst/>
          </a:prstGeom>
          <a:noFill/>
          <a:extLst>
            <a:ext uri="{909E8E84-426E-40DD-AFC4-6F175D3DCCD1}">
              <a14:hiddenFill xmlns:a14="http://schemas.microsoft.com/office/drawing/2010/main">
                <a:solidFill>
                  <a:srgbClr val="FFFFFF"/>
                </a:solidFill>
              </a14:hiddenFill>
            </a:ext>
          </a:extLst>
        </p:spPr>
      </p:pic>
      <p:sp>
        <p:nvSpPr>
          <p:cNvPr id="15" name="Скругленный прямоугольник 14"/>
          <p:cNvSpPr/>
          <p:nvPr/>
        </p:nvSpPr>
        <p:spPr>
          <a:xfrm>
            <a:off x="1611314" y="923192"/>
            <a:ext cx="7957039" cy="309199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0000"/>
                </a:solidFill>
                <a:latin typeface="Times New Roman" panose="02020603050405020304" pitchFamily="18" charset="0"/>
                <a:cs typeface="Times New Roman" panose="02020603050405020304" pitchFamily="18" charset="0"/>
              </a:rPr>
              <a:t>C 2022 </a:t>
            </a:r>
            <a:r>
              <a:rPr lang="ru-RU" sz="1400" dirty="0" smtClean="0">
                <a:solidFill>
                  <a:srgbClr val="FF0000"/>
                </a:solidFill>
                <a:latin typeface="Times New Roman" panose="02020603050405020304" pitchFamily="18" charset="0"/>
                <a:cs typeface="Times New Roman" panose="02020603050405020304" pitchFamily="18" charset="0"/>
              </a:rPr>
              <a:t>года в государственной информационной системе обязательного медицинского страхования (ГИС ОМС) осуществляются следующие функции:</a:t>
            </a:r>
          </a:p>
          <a:p>
            <a:pPr marL="342900" indent="-342900" algn="just">
              <a:buAutoNum type="arabicPeriod"/>
            </a:pPr>
            <a:endParaRPr lang="ru-RU" sz="1400" dirty="0" smtClean="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ru-RU" sz="1400" dirty="0" smtClean="0">
                <a:solidFill>
                  <a:schemeClr val="tx1"/>
                </a:solidFill>
                <a:latin typeface="Times New Roman" panose="02020603050405020304" pitchFamily="18" charset="0"/>
                <a:cs typeface="Times New Roman" panose="02020603050405020304" pitchFamily="18" charset="0"/>
              </a:rPr>
              <a:t>Медицинской организацией формируется и направляется </a:t>
            </a:r>
            <a:r>
              <a:rPr lang="ru-RU" sz="1400" dirty="0" smtClean="0">
                <a:solidFill>
                  <a:srgbClr val="FF0000"/>
                </a:solidFill>
                <a:latin typeface="Times New Roman" panose="02020603050405020304" pitchFamily="18" charset="0"/>
                <a:cs typeface="Times New Roman" panose="02020603050405020304" pitchFamily="18" charset="0"/>
              </a:rPr>
              <a:t>заявка</a:t>
            </a:r>
            <a:r>
              <a:rPr lang="ru-RU" sz="1400" dirty="0" smtClean="0">
                <a:solidFill>
                  <a:schemeClr val="tx1"/>
                </a:solidFill>
                <a:latin typeface="Times New Roman" panose="02020603050405020304" pitchFamily="18" charset="0"/>
                <a:cs typeface="Times New Roman" panose="02020603050405020304" pitchFamily="18" charset="0"/>
              </a:rPr>
              <a:t> на включение мероприятия в Территориальный план мероприятий.</a:t>
            </a:r>
          </a:p>
          <a:p>
            <a:pPr marL="342900" indent="-342900" algn="just">
              <a:buAutoNum type="arabicPeriod"/>
            </a:pPr>
            <a:r>
              <a:rPr lang="ru-RU" sz="1400" dirty="0" smtClean="0">
                <a:solidFill>
                  <a:schemeClr val="tx1"/>
                </a:solidFill>
                <a:latin typeface="Times New Roman" panose="02020603050405020304" pitchFamily="18" charset="0"/>
                <a:cs typeface="Times New Roman" panose="02020603050405020304" pitchFamily="18" charset="0"/>
              </a:rPr>
              <a:t>Оформляется </a:t>
            </a:r>
            <a:r>
              <a:rPr lang="ru-RU" sz="1400" dirty="0" smtClean="0">
                <a:solidFill>
                  <a:srgbClr val="FF0000"/>
                </a:solidFill>
                <a:latin typeface="Times New Roman" panose="02020603050405020304" pitchFamily="18" charset="0"/>
                <a:cs typeface="Times New Roman" panose="02020603050405020304" pitchFamily="18" charset="0"/>
              </a:rPr>
              <a:t>решение комиссии </a:t>
            </a:r>
            <a:r>
              <a:rPr lang="ru-RU" sz="1400" dirty="0" smtClean="0">
                <a:solidFill>
                  <a:schemeClr val="tx1"/>
                </a:solidFill>
                <a:latin typeface="Times New Roman" panose="02020603050405020304" pitchFamily="18" charset="0"/>
                <a:cs typeface="Times New Roman" panose="02020603050405020304" pitchFamily="18" charset="0"/>
              </a:rPr>
              <a:t>о включении (не включении или о рассмотрении вопроса повторно на следующем заседании комиссии) мероприятия в Территориальный план мероприятий.</a:t>
            </a:r>
          </a:p>
          <a:p>
            <a:pPr marL="342900" indent="-342900" algn="just">
              <a:buAutoNum type="arabicPeriod"/>
            </a:pPr>
            <a:r>
              <a:rPr lang="ru-RU" sz="1400" dirty="0" smtClean="0">
                <a:solidFill>
                  <a:srgbClr val="FF0000"/>
                </a:solidFill>
                <a:latin typeface="Times New Roman" panose="02020603050405020304" pitchFamily="18" charset="0"/>
                <a:cs typeface="Times New Roman" panose="02020603050405020304" pitchFamily="18" charset="0"/>
              </a:rPr>
              <a:t>Согласование</a:t>
            </a:r>
            <a:r>
              <a:rPr lang="ru-RU" sz="1400" dirty="0">
                <a:solidFill>
                  <a:srgbClr val="FF0000"/>
                </a:solidFill>
                <a:latin typeface="Times New Roman" panose="02020603050405020304" pitchFamily="18" charset="0"/>
                <a:cs typeface="Times New Roman" panose="02020603050405020304" pitchFamily="18" charset="0"/>
              </a:rPr>
              <a:t>, </a:t>
            </a:r>
            <a:r>
              <a:rPr lang="ru-RU" sz="1400" dirty="0" smtClean="0">
                <a:solidFill>
                  <a:srgbClr val="FF0000"/>
                </a:solidFill>
                <a:latin typeface="Times New Roman" panose="02020603050405020304" pitchFamily="18" charset="0"/>
                <a:cs typeface="Times New Roman" panose="02020603050405020304" pitchFamily="18" charset="0"/>
              </a:rPr>
              <a:t>утверждение </a:t>
            </a:r>
            <a:r>
              <a:rPr lang="ru-RU" sz="1400" dirty="0">
                <a:solidFill>
                  <a:srgbClr val="FF0000"/>
                </a:solidFill>
                <a:latin typeface="Times New Roman" panose="02020603050405020304" pitchFamily="18" charset="0"/>
                <a:cs typeface="Times New Roman" panose="02020603050405020304" pitchFamily="18" charset="0"/>
              </a:rPr>
              <a:t>и </a:t>
            </a:r>
            <a:r>
              <a:rPr lang="ru-RU" sz="1400" dirty="0" smtClean="0">
                <a:solidFill>
                  <a:srgbClr val="FF0000"/>
                </a:solidFill>
                <a:latin typeface="Times New Roman" panose="02020603050405020304" pitchFamily="18" charset="0"/>
                <a:cs typeface="Times New Roman" panose="02020603050405020304" pitchFamily="18" charset="0"/>
              </a:rPr>
              <a:t>ведение </a:t>
            </a:r>
            <a:r>
              <a:rPr lang="ru-RU" sz="1400" dirty="0">
                <a:solidFill>
                  <a:schemeClr val="tx1"/>
                </a:solidFill>
                <a:latin typeface="Times New Roman" panose="02020603050405020304" pitchFamily="18" charset="0"/>
                <a:cs typeface="Times New Roman" panose="02020603050405020304" pitchFamily="18" charset="0"/>
              </a:rPr>
              <a:t>Территориального плана </a:t>
            </a:r>
            <a:r>
              <a:rPr lang="ru-RU" sz="1400" dirty="0" smtClean="0">
                <a:solidFill>
                  <a:schemeClr val="tx1"/>
                </a:solidFill>
                <a:latin typeface="Times New Roman" panose="02020603050405020304" pitchFamily="18" charset="0"/>
                <a:cs typeface="Times New Roman" panose="02020603050405020304" pitchFamily="18" charset="0"/>
              </a:rPr>
              <a:t>мероприятий</a:t>
            </a:r>
          </a:p>
          <a:p>
            <a:pPr marL="342900" indent="-342900" algn="just">
              <a:buAutoNum type="arabicPeriod"/>
            </a:pPr>
            <a:r>
              <a:rPr lang="ru-RU" sz="1400" dirty="0" smtClean="0">
                <a:solidFill>
                  <a:srgbClr val="FF0000"/>
                </a:solidFill>
                <a:latin typeface="Times New Roman" panose="02020603050405020304" pitchFamily="18" charset="0"/>
                <a:cs typeface="Times New Roman" panose="02020603050405020304" pitchFamily="18" charset="0"/>
              </a:rPr>
              <a:t>Заключение Соглашения </a:t>
            </a:r>
            <a:r>
              <a:rPr lang="ru-RU" sz="1400" dirty="0" smtClean="0">
                <a:solidFill>
                  <a:schemeClr val="tx1"/>
                </a:solidFill>
                <a:latin typeface="Times New Roman" panose="02020603050405020304" pitchFamily="18" charset="0"/>
                <a:cs typeface="Times New Roman" panose="02020603050405020304" pitchFamily="18" charset="0"/>
              </a:rPr>
              <a:t>между Медицинской организацией и ТФОМС РА</a:t>
            </a:r>
          </a:p>
          <a:p>
            <a:pPr marL="342900" indent="-342900" algn="just">
              <a:buAutoNum type="arabicPeriod"/>
            </a:pPr>
            <a:r>
              <a:rPr lang="ru-RU" sz="1400" dirty="0" smtClean="0">
                <a:solidFill>
                  <a:schemeClr val="tx1"/>
                </a:solidFill>
                <a:latin typeface="Times New Roman" panose="02020603050405020304" pitchFamily="18" charset="0"/>
                <a:cs typeface="Times New Roman" panose="02020603050405020304" pitchFamily="18" charset="0"/>
              </a:rPr>
              <a:t>Согласовываются и утверждаются представителями тарифной комиссии </a:t>
            </a:r>
            <a:r>
              <a:rPr lang="ru-RU" sz="1400" dirty="0" smtClean="0">
                <a:solidFill>
                  <a:srgbClr val="FF0000"/>
                </a:solidFill>
                <a:latin typeface="Times New Roman" panose="02020603050405020304" pitchFamily="18" charset="0"/>
                <a:cs typeface="Times New Roman" panose="02020603050405020304" pitchFamily="18" charset="0"/>
              </a:rPr>
              <a:t>изменения</a:t>
            </a:r>
            <a:r>
              <a:rPr lang="ru-RU" sz="1400" dirty="0" smtClean="0">
                <a:solidFill>
                  <a:schemeClr val="tx1"/>
                </a:solidFill>
                <a:latin typeface="Times New Roman" panose="02020603050405020304" pitchFamily="18" charset="0"/>
                <a:cs typeface="Times New Roman" panose="02020603050405020304" pitchFamily="18" charset="0"/>
              </a:rPr>
              <a:t>, которые вносятся в Территориальный план мероприятий.</a:t>
            </a:r>
          </a:p>
          <a:p>
            <a:pPr marL="342900" indent="-342900" algn="just">
              <a:buAutoNum type="arabicPeriod"/>
            </a:pPr>
            <a:r>
              <a:rPr lang="ru-RU" sz="1400" dirty="0" smtClean="0">
                <a:solidFill>
                  <a:schemeClr val="tx1"/>
                </a:solidFill>
                <a:latin typeface="Times New Roman" panose="02020603050405020304" pitchFamily="18" charset="0"/>
                <a:cs typeface="Times New Roman" panose="02020603050405020304" pitchFamily="18" charset="0"/>
              </a:rPr>
              <a:t>Медицинской организацией направляется </a:t>
            </a:r>
            <a:r>
              <a:rPr lang="ru-RU" sz="1400" dirty="0" smtClean="0">
                <a:solidFill>
                  <a:srgbClr val="FF0000"/>
                </a:solidFill>
                <a:latin typeface="Times New Roman" panose="02020603050405020304" pitchFamily="18" charset="0"/>
                <a:cs typeface="Times New Roman" panose="02020603050405020304" pitchFamily="18" charset="0"/>
              </a:rPr>
              <a:t>информация, необходимая для внесения изменений</a:t>
            </a:r>
            <a:r>
              <a:rPr lang="ru-RU" sz="1400" dirty="0" smtClean="0">
                <a:solidFill>
                  <a:schemeClr val="tx1"/>
                </a:solidFill>
                <a:latin typeface="Times New Roman" panose="02020603050405020304" pitchFamily="18" charset="0"/>
                <a:cs typeface="Times New Roman" panose="02020603050405020304" pitchFamily="18" charset="0"/>
              </a:rPr>
              <a:t> в Территориальный план мероприятий.  </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18" name="Скругленный прямоугольник 17"/>
          <p:cNvSpPr/>
          <p:nvPr/>
        </p:nvSpPr>
        <p:spPr>
          <a:xfrm>
            <a:off x="1611313" y="4114800"/>
            <a:ext cx="7957039" cy="204860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0000"/>
                </a:solidFill>
                <a:latin typeface="Times New Roman" panose="02020603050405020304" pitchFamily="18" charset="0"/>
                <a:cs typeface="Times New Roman" panose="02020603050405020304" pitchFamily="18" charset="0"/>
              </a:rPr>
              <a:t>C 202</a:t>
            </a:r>
            <a:r>
              <a:rPr lang="ru-RU" sz="1400" dirty="0" smtClean="0">
                <a:solidFill>
                  <a:srgbClr val="FF0000"/>
                </a:solidFill>
                <a:latin typeface="Times New Roman" panose="02020603050405020304" pitchFamily="18" charset="0"/>
                <a:cs typeface="Times New Roman" panose="02020603050405020304" pitchFamily="18" charset="0"/>
              </a:rPr>
              <a:t>3</a:t>
            </a:r>
            <a:r>
              <a:rPr lang="en-US" sz="1400" dirty="0" smtClean="0">
                <a:solidFill>
                  <a:srgbClr val="FF0000"/>
                </a:solidFill>
                <a:latin typeface="Times New Roman" panose="02020603050405020304" pitchFamily="18" charset="0"/>
                <a:cs typeface="Times New Roman" panose="02020603050405020304" pitchFamily="18" charset="0"/>
              </a:rPr>
              <a:t> </a:t>
            </a:r>
            <a:r>
              <a:rPr lang="ru-RU" sz="1400" dirty="0" smtClean="0">
                <a:solidFill>
                  <a:srgbClr val="FF0000"/>
                </a:solidFill>
                <a:latin typeface="Times New Roman" panose="02020603050405020304" pitchFamily="18" charset="0"/>
                <a:cs typeface="Times New Roman" panose="02020603050405020304" pitchFamily="18" charset="0"/>
              </a:rPr>
              <a:t>года в государственной информационной системе обязательного медицинского страхования (ГИС ОМС) осуществляются следующие функции:</a:t>
            </a:r>
          </a:p>
          <a:p>
            <a:pPr marL="342900" indent="-342900" algn="just">
              <a:buAutoNum type="arabicPeriod"/>
            </a:pPr>
            <a:endParaRPr lang="ru-RU" sz="1400" dirty="0" smtClean="0">
              <a:solidFill>
                <a:schemeClr val="tx1"/>
              </a:solidFill>
              <a:latin typeface="Times New Roman" panose="02020603050405020304" pitchFamily="18" charset="0"/>
              <a:cs typeface="Times New Roman" panose="02020603050405020304" pitchFamily="18" charset="0"/>
            </a:endParaRPr>
          </a:p>
          <a:p>
            <a:pPr algn="just"/>
            <a:r>
              <a:rPr lang="ru-RU" sz="1400" dirty="0" smtClean="0">
                <a:solidFill>
                  <a:schemeClr val="tx1"/>
                </a:solidFill>
                <a:latin typeface="Times New Roman" panose="02020603050405020304" pitchFamily="18" charset="0"/>
                <a:cs typeface="Times New Roman" panose="02020603050405020304" pitchFamily="18" charset="0"/>
              </a:rPr>
              <a:t>Медицинской организацией </a:t>
            </a:r>
            <a:r>
              <a:rPr lang="ru-RU" sz="1400" dirty="0" smtClean="0">
                <a:solidFill>
                  <a:srgbClr val="FF0000"/>
                </a:solidFill>
                <a:latin typeface="Times New Roman" panose="02020603050405020304" pitchFamily="18" charset="0"/>
                <a:cs typeface="Times New Roman" panose="02020603050405020304" pitchFamily="18" charset="0"/>
              </a:rPr>
              <a:t>формируется и направляется отчет</a:t>
            </a:r>
            <a:r>
              <a:rPr lang="ru-RU" sz="1400" dirty="0" smtClean="0"/>
              <a:t> </a:t>
            </a:r>
            <a:r>
              <a:rPr lang="ru-RU" sz="1400" dirty="0">
                <a:solidFill>
                  <a:schemeClr val="tx1"/>
                </a:solidFill>
                <a:latin typeface="Times New Roman" panose="02020603050405020304" pitchFamily="18" charset="0"/>
                <a:cs typeface="Times New Roman" panose="02020603050405020304" pitchFamily="18" charset="0"/>
              </a:rPr>
              <a:t>о реализации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a:t>
            </a:r>
            <a:r>
              <a:rPr lang="ru-RU" sz="1400" dirty="0" smtClean="0">
                <a:solidFill>
                  <a:schemeClr val="tx1"/>
                </a:solidFill>
                <a:latin typeface="Times New Roman" panose="02020603050405020304" pitchFamily="18" charset="0"/>
                <a:cs typeface="Times New Roman" panose="02020603050405020304" pitchFamily="18" charset="0"/>
              </a:rPr>
              <a:t>в </a:t>
            </a:r>
            <a:r>
              <a:rPr lang="ru-RU" sz="1400" dirty="0">
                <a:solidFill>
                  <a:schemeClr val="tx1"/>
                </a:solidFill>
                <a:latin typeface="Times New Roman" panose="02020603050405020304" pitchFamily="18" charset="0"/>
                <a:cs typeface="Times New Roman" panose="02020603050405020304" pitchFamily="18" charset="0"/>
              </a:rPr>
              <a:t>форме электронного документа </a:t>
            </a:r>
            <a:r>
              <a:rPr lang="ru-RU" sz="1400" dirty="0">
                <a:solidFill>
                  <a:srgbClr val="FF0000"/>
                </a:solidFill>
                <a:latin typeface="Times New Roman" panose="02020603050405020304" pitchFamily="18" charset="0"/>
                <a:cs typeface="Times New Roman" panose="02020603050405020304" pitchFamily="18" charset="0"/>
              </a:rPr>
              <a:t>в </a:t>
            </a:r>
            <a:r>
              <a:rPr lang="ru-RU" sz="1400" dirty="0" smtClean="0">
                <a:solidFill>
                  <a:srgbClr val="FF0000"/>
                </a:solidFill>
                <a:latin typeface="Times New Roman" panose="02020603050405020304" pitchFamily="18" charset="0"/>
                <a:cs typeface="Times New Roman" panose="02020603050405020304" pitchFamily="18" charset="0"/>
              </a:rPr>
              <a:t>ГИС ОМС </a:t>
            </a:r>
            <a:r>
              <a:rPr lang="ru-RU" sz="1400" dirty="0">
                <a:solidFill>
                  <a:schemeClr val="tx1"/>
                </a:solidFill>
                <a:latin typeface="Times New Roman" panose="02020603050405020304" pitchFamily="18" charset="0"/>
                <a:cs typeface="Times New Roman" panose="02020603050405020304" pitchFamily="18" charset="0"/>
              </a:rPr>
              <a:t>ежеквартально нарастающим </a:t>
            </a:r>
            <a:r>
              <a:rPr lang="ru-RU" sz="1400" dirty="0" smtClean="0">
                <a:solidFill>
                  <a:schemeClr val="tx1"/>
                </a:solidFill>
                <a:latin typeface="Times New Roman" panose="02020603050405020304" pitchFamily="18" charset="0"/>
                <a:cs typeface="Times New Roman" panose="02020603050405020304" pitchFamily="18" charset="0"/>
              </a:rPr>
              <a:t>итогом </a:t>
            </a:r>
            <a:r>
              <a:rPr lang="ru-RU" sz="1400" dirty="0">
                <a:solidFill>
                  <a:srgbClr val="FF0000"/>
                </a:solidFill>
                <a:latin typeface="Times New Roman" panose="02020603050405020304" pitchFamily="18" charset="0"/>
                <a:cs typeface="Times New Roman" panose="02020603050405020304" pitchFamily="18" charset="0"/>
              </a:rPr>
              <a:t>в срок до 15 числа месяца, следующего за отчетным </a:t>
            </a:r>
            <a:r>
              <a:rPr lang="ru-RU" sz="1400" dirty="0" smtClean="0">
                <a:solidFill>
                  <a:srgbClr val="FF0000"/>
                </a:solidFill>
                <a:latin typeface="Times New Roman" panose="02020603050405020304" pitchFamily="18" charset="0"/>
                <a:cs typeface="Times New Roman" panose="02020603050405020304" pitchFamily="18" charset="0"/>
              </a:rPr>
              <a:t>периодом</a:t>
            </a:r>
            <a:endParaRPr lang="ru-RU" sz="1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3777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5129" y="246001"/>
            <a:ext cx="9765933" cy="677191"/>
          </a:xfrm>
        </p:spPr>
        <p:txBody>
          <a:bodyPr>
            <a:normAutofit/>
          </a:bodyPr>
          <a:lstStyle/>
          <a:p>
            <a:r>
              <a:rPr lang="ru-RU" sz="1800" b="1" dirty="0" smtClean="0">
                <a:solidFill>
                  <a:schemeClr val="tx1"/>
                </a:solidFill>
                <a:latin typeface="Times New Roman" panose="02020603050405020304" pitchFamily="18" charset="0"/>
                <a:cs typeface="Times New Roman" panose="02020603050405020304" pitchFamily="18" charset="0"/>
              </a:rPr>
              <a:t>НОРМАТИВНЫЕ </a:t>
            </a:r>
            <a:r>
              <a:rPr lang="ru-RU" sz="1800" b="1" dirty="0">
                <a:solidFill>
                  <a:schemeClr val="tx1"/>
                </a:solidFill>
                <a:latin typeface="Times New Roman" panose="02020603050405020304" pitchFamily="18" charset="0"/>
                <a:cs typeface="Times New Roman" panose="02020603050405020304" pitchFamily="18" charset="0"/>
              </a:rPr>
              <a:t>ПРАВОВЫЕ </a:t>
            </a:r>
            <a:r>
              <a:rPr lang="ru-RU" sz="1800" b="1" dirty="0" smtClean="0">
                <a:solidFill>
                  <a:schemeClr val="tx1"/>
                </a:solidFill>
                <a:latin typeface="Times New Roman" panose="02020603050405020304" pitchFamily="18" charset="0"/>
                <a:cs typeface="Times New Roman" panose="02020603050405020304" pitchFamily="18" charset="0"/>
              </a:rPr>
              <a:t>АКТЫ</a:t>
            </a:r>
            <a:r>
              <a:rPr lang="en-US" sz="1800" b="1" dirty="0" smtClean="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ПО </a:t>
            </a:r>
            <a:r>
              <a:rPr lang="ru-RU" sz="1800" b="1" dirty="0">
                <a:solidFill>
                  <a:schemeClr val="tx1"/>
                </a:solidFill>
                <a:latin typeface="Times New Roman" panose="02020603050405020304" pitchFamily="18" charset="0"/>
                <a:cs typeface="Times New Roman" panose="02020603050405020304" pitchFamily="18" charset="0"/>
              </a:rPr>
              <a:t>ИСПОЛЬЗОВАНИЮ СРЕДСТВ </a:t>
            </a:r>
            <a:r>
              <a:rPr lang="ru-RU" sz="1800" b="1" dirty="0" smtClean="0">
                <a:solidFill>
                  <a:schemeClr val="tx1"/>
                </a:solidFill>
                <a:latin typeface="Times New Roman" panose="02020603050405020304" pitchFamily="18" charset="0"/>
                <a:cs typeface="Times New Roman" panose="02020603050405020304" pitchFamily="18" charset="0"/>
              </a:rPr>
              <a:t>НОРМИРОВАННОГО</a:t>
            </a:r>
            <a:r>
              <a:rPr lang="en-US" sz="1800" b="1" dirty="0" smtClean="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СТРАХОВОГО </a:t>
            </a:r>
            <a:r>
              <a:rPr lang="ru-RU" sz="1800" b="1" dirty="0">
                <a:solidFill>
                  <a:schemeClr val="tx1"/>
                </a:solidFill>
                <a:latin typeface="Times New Roman" panose="02020603050405020304" pitchFamily="18" charset="0"/>
                <a:cs typeface="Times New Roman" panose="02020603050405020304" pitchFamily="18" charset="0"/>
              </a:rPr>
              <a:t>ЗАПАСА </a:t>
            </a:r>
            <a:r>
              <a:rPr lang="ru-RU" sz="1800" b="1" dirty="0" smtClean="0">
                <a:solidFill>
                  <a:schemeClr val="tx1"/>
                </a:solidFill>
                <a:latin typeface="Times New Roman" panose="02020603050405020304" pitchFamily="18" charset="0"/>
                <a:cs typeface="Times New Roman" panose="02020603050405020304" pitchFamily="18" charset="0"/>
              </a:rPr>
              <a:t>ТФОМС</a:t>
            </a:r>
            <a:r>
              <a:rPr lang="en-US" sz="1800" b="1" dirty="0" smtClean="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РА</a:t>
            </a:r>
            <a:endParaRPr lang="ru-RU" sz="1800" b="1"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537" y="105415"/>
            <a:ext cx="1198592" cy="926185"/>
          </a:xfrm>
          <a:prstGeom prst="rect">
            <a:avLst/>
          </a:prstGeom>
          <a:noFill/>
          <a:extLst>
            <a:ext uri="{909E8E84-426E-40DD-AFC4-6F175D3DCCD1}">
              <a14:hiddenFill xmlns:a14="http://schemas.microsoft.com/office/drawing/2010/main">
                <a:solidFill>
                  <a:srgbClr val="FFFFFF"/>
                </a:solidFill>
              </a14:hiddenFill>
            </a:ext>
          </a:extLst>
        </p:spPr>
      </p:pic>
      <p:sp>
        <p:nvSpPr>
          <p:cNvPr id="3" name="Скругленный прямоугольник 2"/>
          <p:cNvSpPr/>
          <p:nvPr/>
        </p:nvSpPr>
        <p:spPr>
          <a:xfrm>
            <a:off x="553916" y="1251375"/>
            <a:ext cx="5073163" cy="138924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a:solidFill>
                  <a:srgbClr val="FF0000"/>
                </a:solidFill>
                <a:latin typeface="Times New Roman" panose="02020603050405020304" pitchFamily="18" charset="0"/>
                <a:cs typeface="Times New Roman" panose="02020603050405020304" pitchFamily="18" charset="0"/>
              </a:rPr>
              <a:t>Постановление Правительства РФ от 26.02.2021 № 273</a:t>
            </a:r>
            <a:endParaRPr lang="ru-RU" sz="1000" dirty="0">
              <a:solidFill>
                <a:srgbClr val="FF0000"/>
              </a:solidFill>
              <a:latin typeface="Times New Roman" panose="02020603050405020304" pitchFamily="18" charset="0"/>
              <a:cs typeface="Times New Roman" panose="02020603050405020304" pitchFamily="18" charset="0"/>
            </a:endParaRPr>
          </a:p>
          <a:p>
            <a:pPr algn="just"/>
            <a:r>
              <a:rPr lang="ru-RU" sz="1000" b="1" dirty="0">
                <a:solidFill>
                  <a:schemeClr val="tx1"/>
                </a:solidFill>
                <a:latin typeface="Times New Roman" panose="02020603050405020304" pitchFamily="18" charset="0"/>
                <a:cs typeface="Times New Roman" panose="02020603050405020304" pitchFamily="18" charset="0"/>
              </a:rPr>
              <a:t>«Об утверждении Правил использования медицинскими организациями средств нормированного страхового запаса Федерального фонда обязательного медицинского страхования, нормированного страхового запаса территориального фонда обязательного медицинского страхования для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a:t>
            </a:r>
            <a:r>
              <a:rPr lang="ru-RU" sz="1000" b="1" dirty="0" smtClean="0">
                <a:solidFill>
                  <a:schemeClr val="tx1"/>
                </a:solidFill>
                <a:latin typeface="Times New Roman" panose="02020603050405020304" pitchFamily="18" charset="0"/>
                <a:cs typeface="Times New Roman" panose="02020603050405020304" pitchFamily="18" charset="0"/>
              </a:rPr>
              <a:t>»</a:t>
            </a:r>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540727" y="2822231"/>
            <a:ext cx="5099540" cy="137450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a:solidFill>
                  <a:srgbClr val="FF0000"/>
                </a:solidFill>
                <a:latin typeface="Times New Roman" panose="02020603050405020304" pitchFamily="18" charset="0"/>
                <a:cs typeface="Times New Roman" panose="02020603050405020304" pitchFamily="18" charset="0"/>
              </a:rPr>
              <a:t>Приказ Минздрава России от 14.09.2021 № 922н</a:t>
            </a:r>
            <a:endParaRPr lang="ru-RU" sz="1000" dirty="0">
              <a:solidFill>
                <a:srgbClr val="FF0000"/>
              </a:solidFill>
              <a:latin typeface="Times New Roman" panose="02020603050405020304" pitchFamily="18" charset="0"/>
              <a:cs typeface="Times New Roman" panose="02020603050405020304" pitchFamily="18" charset="0"/>
            </a:endParaRPr>
          </a:p>
          <a:p>
            <a:pPr algn="just"/>
            <a:r>
              <a:rPr lang="ru-RU" sz="1000" b="1" dirty="0">
                <a:solidFill>
                  <a:schemeClr val="tx1"/>
                </a:solidFill>
                <a:latin typeface="Times New Roman" panose="02020603050405020304" pitchFamily="18" charset="0"/>
                <a:cs typeface="Times New Roman" panose="02020603050405020304" pitchFamily="18" charset="0"/>
              </a:rPr>
              <a:t>«Об утверждении порядка и сроков формирования, утверждения и ведения планов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состава включаемых в них сведений, порядка и сроков формирования и направления заявок на включение мероприятий в такие планы мероприятий, а также форм указанных заявок»</a:t>
            </a:r>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527539" y="4372481"/>
            <a:ext cx="5099540" cy="99939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a:solidFill>
                  <a:srgbClr val="FF0000"/>
                </a:solidFill>
                <a:latin typeface="Times New Roman" panose="02020603050405020304" pitchFamily="18" charset="0"/>
                <a:cs typeface="Times New Roman" panose="02020603050405020304" pitchFamily="18" charset="0"/>
              </a:rPr>
              <a:t>Приказ Минздрава России от 15.04.2021 № 354н</a:t>
            </a:r>
            <a:endParaRPr lang="ru-RU" sz="1000" dirty="0">
              <a:solidFill>
                <a:srgbClr val="FF0000"/>
              </a:solidFill>
              <a:latin typeface="Times New Roman" panose="02020603050405020304" pitchFamily="18" charset="0"/>
              <a:cs typeface="Times New Roman" panose="02020603050405020304" pitchFamily="18" charset="0"/>
            </a:endParaRPr>
          </a:p>
          <a:p>
            <a:pPr algn="just"/>
            <a:r>
              <a:rPr lang="ru-RU" sz="1000" b="1" dirty="0">
                <a:solidFill>
                  <a:schemeClr val="tx1"/>
                </a:solidFill>
                <a:latin typeface="Times New Roman" panose="02020603050405020304" pitchFamily="18" charset="0"/>
                <a:cs typeface="Times New Roman" panose="02020603050405020304" pitchFamily="18" charset="0"/>
              </a:rPr>
              <a:t>«Об утверждении порядка заключения и типовой формы соглашения о финансовом обеспечении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a:t>
            </a:r>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553916" y="5562555"/>
            <a:ext cx="5099540" cy="118114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smtClean="0">
                <a:solidFill>
                  <a:srgbClr val="FF0000"/>
                </a:solidFill>
                <a:latin typeface="Times New Roman" panose="02020603050405020304" pitchFamily="18" charset="0"/>
                <a:cs typeface="Times New Roman" panose="02020603050405020304" pitchFamily="18" charset="0"/>
              </a:rPr>
              <a:t>Приказ Минздрава России от 15.03.2021 № 205н</a:t>
            </a:r>
          </a:p>
          <a:p>
            <a:r>
              <a:rPr lang="ru-RU" sz="1000" b="1" dirty="0" smtClean="0">
                <a:solidFill>
                  <a:schemeClr val="tx1"/>
                </a:solidFill>
                <a:latin typeface="Times New Roman" panose="02020603050405020304" pitchFamily="18" charset="0"/>
                <a:cs typeface="Times New Roman" panose="02020603050405020304" pitchFamily="18" charset="0"/>
              </a:rPr>
              <a:t>«Об утверждении Порядка выбора медицинским работником программы повышения квалификации в организации, осуществляющей образовательную деятельность, для направления на дополнительное профессиональное образование за счет средств нормированного страхового запаса Федерального фонда обязательного медицинского страхования, нормированного страхового запаса территориального фонда обязательного медицинского страхования»</a:t>
            </a:r>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4" name="Стрелка вправо 3"/>
          <p:cNvSpPr/>
          <p:nvPr/>
        </p:nvSpPr>
        <p:spPr>
          <a:xfrm>
            <a:off x="5640265" y="3311655"/>
            <a:ext cx="927587" cy="395653"/>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5627079" y="1758475"/>
            <a:ext cx="927587" cy="395653"/>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p:cNvSpPr/>
          <p:nvPr/>
        </p:nvSpPr>
        <p:spPr>
          <a:xfrm>
            <a:off x="5627078" y="1758474"/>
            <a:ext cx="927587" cy="395653"/>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p:cNvSpPr/>
          <p:nvPr/>
        </p:nvSpPr>
        <p:spPr>
          <a:xfrm>
            <a:off x="5627079" y="4675800"/>
            <a:ext cx="927587" cy="395653"/>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p:cNvSpPr/>
          <p:nvPr/>
        </p:nvSpPr>
        <p:spPr>
          <a:xfrm>
            <a:off x="5640266" y="5849491"/>
            <a:ext cx="927587" cy="395653"/>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кругленный прямоугольник 4"/>
          <p:cNvSpPr/>
          <p:nvPr/>
        </p:nvSpPr>
        <p:spPr>
          <a:xfrm>
            <a:off x="6567851" y="1238091"/>
            <a:ext cx="4906111" cy="140253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endParaRPr lang="ru-RU" sz="1000" dirty="0" smtClean="0">
              <a:solidFill>
                <a:schemeClr val="tx1"/>
              </a:solidFill>
              <a:latin typeface="Times New Roman" panose="02020603050405020304" pitchFamily="18" charset="0"/>
              <a:cs typeface="Times New Roman" panose="02020603050405020304" pitchFamily="18" charset="0"/>
            </a:endParaRPr>
          </a:p>
          <a:p>
            <a:pPr algn="just"/>
            <a:r>
              <a:rPr lang="ru-RU" sz="950" b="1" dirty="0" smtClean="0">
                <a:solidFill>
                  <a:schemeClr val="tx1"/>
                </a:solidFill>
                <a:latin typeface="Times New Roman" panose="02020603050405020304" pitchFamily="18" charset="0"/>
                <a:cs typeface="Times New Roman" panose="02020603050405020304" pitchFamily="18" charset="0"/>
              </a:rPr>
              <a:t>Установлены:</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Порядок и условия использования МО средств НСЗ ТФОМС.</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Направление использования средств НСЗ ТФОМС.</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Основание предоставления средств НСЗ ТФОМС.</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Требования к мероприятиям для включения в Территориальный план мероприятий.</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Условия использования средств НСЗ МО.</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Ведение МО раздельного учета.</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Осуществление контроля за реализацией мероприятий за ФОМС и ТФОМС.</a:t>
            </a:r>
          </a:p>
          <a:p>
            <a:pPr algn="just"/>
            <a:endParaRPr lang="ru-RU" sz="800" dirty="0">
              <a:solidFill>
                <a:schemeClr val="tx1"/>
              </a:solidFill>
              <a:latin typeface="Times New Roman" panose="02020603050405020304" pitchFamily="18" charset="0"/>
              <a:cs typeface="Times New Roman" panose="02020603050405020304" pitchFamily="18" charset="0"/>
            </a:endParaRPr>
          </a:p>
        </p:txBody>
      </p:sp>
      <p:sp>
        <p:nvSpPr>
          <p:cNvPr id="15" name="Скругленный прямоугольник 14"/>
          <p:cNvSpPr/>
          <p:nvPr/>
        </p:nvSpPr>
        <p:spPr>
          <a:xfrm>
            <a:off x="6554665" y="2789024"/>
            <a:ext cx="4906111" cy="140253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endParaRPr lang="ru-RU" sz="1000" dirty="0" smtClean="0">
              <a:solidFill>
                <a:schemeClr val="tx1"/>
              </a:solidFill>
              <a:latin typeface="Times New Roman" panose="02020603050405020304" pitchFamily="18" charset="0"/>
              <a:cs typeface="Times New Roman" panose="02020603050405020304" pitchFamily="18" charset="0"/>
            </a:endParaRPr>
          </a:p>
          <a:p>
            <a:pPr algn="just"/>
            <a:r>
              <a:rPr lang="ru-RU" sz="950" b="1" dirty="0" smtClean="0">
                <a:solidFill>
                  <a:schemeClr val="tx1"/>
                </a:solidFill>
                <a:latin typeface="Times New Roman" panose="02020603050405020304" pitchFamily="18" charset="0"/>
                <a:cs typeface="Times New Roman" panose="02020603050405020304" pitchFamily="18" charset="0"/>
              </a:rPr>
              <a:t>Установлены:</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Порядок и сроки формирования, утверждения и ведения Территориального плана мероприятий, состав включаемых в них сведения.</a:t>
            </a:r>
          </a:p>
          <a:p>
            <a:pPr marL="228600" indent="-228600" algn="just">
              <a:buFontTx/>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Основание включения в Территориальный план мероприятий.</a:t>
            </a:r>
          </a:p>
          <a:p>
            <a:pPr marL="228600" indent="-228600" algn="just">
              <a:buFontTx/>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Порядок и сроки формирования и направления заявок на включение в Территориального плана мероприятий.</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Информация, включаемая в Территориальный план мероприятий.</a:t>
            </a:r>
          </a:p>
          <a:p>
            <a:pPr marL="228600" indent="-228600" algn="just">
              <a:buFontTx/>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Согласование, утверждения и ведения Территориального плана мероприятий.</a:t>
            </a:r>
          </a:p>
          <a:p>
            <a:pPr marL="228600" indent="-228600" algn="just">
              <a:buAutoNum type="arabicPeriod"/>
            </a:pPr>
            <a:endParaRPr lang="ru-RU" sz="950" dirty="0" smtClean="0">
              <a:solidFill>
                <a:schemeClr val="tx1"/>
              </a:solidFill>
              <a:latin typeface="Times New Roman" panose="02020603050405020304" pitchFamily="18" charset="0"/>
              <a:cs typeface="Times New Roman" panose="02020603050405020304" pitchFamily="18" charset="0"/>
            </a:endParaRPr>
          </a:p>
        </p:txBody>
      </p:sp>
      <p:sp>
        <p:nvSpPr>
          <p:cNvPr id="16" name="Скругленный прямоугольник 15"/>
          <p:cNvSpPr/>
          <p:nvPr/>
        </p:nvSpPr>
        <p:spPr>
          <a:xfrm>
            <a:off x="6567850" y="4339957"/>
            <a:ext cx="4906111" cy="100912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endParaRPr lang="ru-RU" sz="1000" dirty="0" smtClean="0">
              <a:solidFill>
                <a:schemeClr val="tx1"/>
              </a:solidFill>
              <a:latin typeface="Times New Roman" panose="02020603050405020304" pitchFamily="18" charset="0"/>
              <a:cs typeface="Times New Roman" panose="02020603050405020304" pitchFamily="18" charset="0"/>
            </a:endParaRPr>
          </a:p>
          <a:p>
            <a:pPr algn="just"/>
            <a:r>
              <a:rPr lang="ru-RU" sz="950" b="1" dirty="0" smtClean="0">
                <a:solidFill>
                  <a:schemeClr val="tx1"/>
                </a:solidFill>
                <a:latin typeface="Times New Roman" panose="02020603050405020304" pitchFamily="18" charset="0"/>
                <a:cs typeface="Times New Roman" panose="02020603050405020304" pitchFamily="18" charset="0"/>
              </a:rPr>
              <a:t>Установлены:</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Типовая форма соглашения.</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Порядок, сроки заключения типовой формы соглашения.</a:t>
            </a:r>
          </a:p>
          <a:p>
            <a:pPr algn="just"/>
            <a:endParaRPr lang="ru-RU" sz="950" dirty="0" smtClean="0">
              <a:solidFill>
                <a:schemeClr val="tx1"/>
              </a:solidFill>
              <a:latin typeface="Times New Roman" panose="02020603050405020304" pitchFamily="18" charset="0"/>
              <a:cs typeface="Times New Roman" panose="02020603050405020304" pitchFamily="18" charset="0"/>
            </a:endParaRPr>
          </a:p>
        </p:txBody>
      </p:sp>
      <p:sp>
        <p:nvSpPr>
          <p:cNvPr id="17" name="Скругленный прямоугольник 16"/>
          <p:cNvSpPr/>
          <p:nvPr/>
        </p:nvSpPr>
        <p:spPr>
          <a:xfrm>
            <a:off x="6567850" y="5552824"/>
            <a:ext cx="4906111" cy="100912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endParaRPr lang="ru-RU" sz="1000" dirty="0" smtClean="0">
              <a:solidFill>
                <a:schemeClr val="tx1"/>
              </a:solidFill>
              <a:latin typeface="Times New Roman" panose="02020603050405020304" pitchFamily="18" charset="0"/>
              <a:cs typeface="Times New Roman" panose="02020603050405020304" pitchFamily="18" charset="0"/>
            </a:endParaRPr>
          </a:p>
          <a:p>
            <a:pPr algn="just"/>
            <a:r>
              <a:rPr lang="ru-RU" sz="950" b="1" dirty="0" smtClean="0">
                <a:solidFill>
                  <a:schemeClr val="tx1"/>
                </a:solidFill>
                <a:latin typeface="Times New Roman" panose="02020603050405020304" pitchFamily="18" charset="0"/>
                <a:cs typeface="Times New Roman" panose="02020603050405020304" pitchFamily="18" charset="0"/>
              </a:rPr>
              <a:t>Установлены:</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Порядок и условия выбора медицинским работником программы повышения квалификации.</a:t>
            </a:r>
          </a:p>
          <a:p>
            <a:pPr algn="just"/>
            <a:endParaRPr lang="ru-RU" sz="95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8371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5129" y="246001"/>
            <a:ext cx="9765933" cy="677191"/>
          </a:xfrm>
        </p:spPr>
        <p:txBody>
          <a:bodyPr>
            <a:normAutofit/>
          </a:bodyPr>
          <a:lstStyle/>
          <a:p>
            <a:r>
              <a:rPr lang="ru-RU" sz="1800" b="1" dirty="0" smtClean="0">
                <a:solidFill>
                  <a:schemeClr val="tx1"/>
                </a:solidFill>
                <a:latin typeface="Times New Roman" panose="02020603050405020304" pitchFamily="18" charset="0"/>
                <a:cs typeface="Times New Roman" panose="02020603050405020304" pitchFamily="18" charset="0"/>
              </a:rPr>
              <a:t>НОРМАТИВНЫЕ </a:t>
            </a:r>
            <a:r>
              <a:rPr lang="ru-RU" sz="1800" b="1" dirty="0">
                <a:solidFill>
                  <a:schemeClr val="tx1"/>
                </a:solidFill>
                <a:latin typeface="Times New Roman" panose="02020603050405020304" pitchFamily="18" charset="0"/>
                <a:cs typeface="Times New Roman" panose="02020603050405020304" pitchFamily="18" charset="0"/>
              </a:rPr>
              <a:t>ПРАВОВЫЕ </a:t>
            </a:r>
            <a:r>
              <a:rPr lang="ru-RU" sz="1800" b="1" dirty="0" smtClean="0">
                <a:solidFill>
                  <a:schemeClr val="tx1"/>
                </a:solidFill>
                <a:latin typeface="Times New Roman" panose="02020603050405020304" pitchFamily="18" charset="0"/>
                <a:cs typeface="Times New Roman" panose="02020603050405020304" pitchFamily="18" charset="0"/>
              </a:rPr>
              <a:t>АКТЫ</a:t>
            </a:r>
            <a:r>
              <a:rPr lang="en-US" sz="1800" b="1" dirty="0" smtClean="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ПО </a:t>
            </a:r>
            <a:r>
              <a:rPr lang="ru-RU" sz="1800" b="1" dirty="0">
                <a:solidFill>
                  <a:schemeClr val="tx1"/>
                </a:solidFill>
                <a:latin typeface="Times New Roman" panose="02020603050405020304" pitchFamily="18" charset="0"/>
                <a:cs typeface="Times New Roman" panose="02020603050405020304" pitchFamily="18" charset="0"/>
              </a:rPr>
              <a:t>ИСПОЛЬЗОВАНИЮ СРЕДСТВ </a:t>
            </a:r>
            <a:r>
              <a:rPr lang="ru-RU" sz="1800" b="1" dirty="0" smtClean="0">
                <a:solidFill>
                  <a:schemeClr val="tx1"/>
                </a:solidFill>
                <a:latin typeface="Times New Roman" panose="02020603050405020304" pitchFamily="18" charset="0"/>
                <a:cs typeface="Times New Roman" panose="02020603050405020304" pitchFamily="18" charset="0"/>
              </a:rPr>
              <a:t>НОРМИРОВАННОГО</a:t>
            </a:r>
            <a:r>
              <a:rPr lang="en-US" sz="1800" b="1" dirty="0" smtClean="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СТРАХОВОГО </a:t>
            </a:r>
            <a:r>
              <a:rPr lang="ru-RU" sz="1800" b="1" dirty="0">
                <a:solidFill>
                  <a:schemeClr val="tx1"/>
                </a:solidFill>
                <a:latin typeface="Times New Roman" panose="02020603050405020304" pitchFamily="18" charset="0"/>
                <a:cs typeface="Times New Roman" panose="02020603050405020304" pitchFamily="18" charset="0"/>
              </a:rPr>
              <a:t>ЗАПАСА </a:t>
            </a:r>
            <a:r>
              <a:rPr lang="ru-RU" sz="1800" b="1" dirty="0" smtClean="0">
                <a:solidFill>
                  <a:schemeClr val="tx1"/>
                </a:solidFill>
                <a:latin typeface="Times New Roman" panose="02020603050405020304" pitchFamily="18" charset="0"/>
                <a:cs typeface="Times New Roman" panose="02020603050405020304" pitchFamily="18" charset="0"/>
              </a:rPr>
              <a:t>ТФОМС</a:t>
            </a:r>
            <a:r>
              <a:rPr lang="en-US" sz="1800" b="1" dirty="0" smtClean="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РА</a:t>
            </a:r>
            <a:endParaRPr lang="ru-RU" sz="1800" b="1"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537" y="105415"/>
            <a:ext cx="1198592" cy="926185"/>
          </a:xfrm>
          <a:prstGeom prst="rect">
            <a:avLst/>
          </a:prstGeom>
          <a:noFill/>
          <a:extLst>
            <a:ext uri="{909E8E84-426E-40DD-AFC4-6F175D3DCCD1}">
              <a14:hiddenFill xmlns:a14="http://schemas.microsoft.com/office/drawing/2010/main">
                <a:solidFill>
                  <a:srgbClr val="FFFFFF"/>
                </a:solidFill>
              </a14:hiddenFill>
            </a:ext>
          </a:extLst>
        </p:spPr>
      </p:pic>
      <p:sp>
        <p:nvSpPr>
          <p:cNvPr id="3" name="Скругленный прямоугольник 2"/>
          <p:cNvSpPr/>
          <p:nvPr/>
        </p:nvSpPr>
        <p:spPr>
          <a:xfrm>
            <a:off x="606669" y="1105971"/>
            <a:ext cx="5020410" cy="127043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smtClean="0">
                <a:solidFill>
                  <a:srgbClr val="FF0000"/>
                </a:solidFill>
                <a:latin typeface="Times New Roman" panose="02020603050405020304" pitchFamily="18" charset="0"/>
                <a:cs typeface="Times New Roman" panose="02020603050405020304" pitchFamily="18" charset="0"/>
              </a:rPr>
              <a:t>Приказ Минздрава России от 16.08.2021 № 859н</a:t>
            </a:r>
          </a:p>
          <a:p>
            <a:r>
              <a:rPr lang="ru-RU" sz="1000" b="1" dirty="0" smtClean="0">
                <a:solidFill>
                  <a:schemeClr val="tx1"/>
                </a:solidFill>
                <a:latin typeface="Times New Roman" panose="02020603050405020304" pitchFamily="18" charset="0"/>
                <a:cs typeface="Times New Roman" panose="02020603050405020304" pitchFamily="18" charset="0"/>
              </a:rPr>
              <a:t>«Об утверждении критериев отбора мероприятий для включения в план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утверждаемый Министерством здравоохранения Российской Федерации по согласованию с Федеральным фондом обязательного медицинского страхования»</a:t>
            </a:r>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619857" y="2484618"/>
            <a:ext cx="5033598" cy="124837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smtClean="0">
                <a:solidFill>
                  <a:srgbClr val="FF0000"/>
                </a:solidFill>
                <a:latin typeface="Times New Roman" panose="02020603050405020304" pitchFamily="18" charset="0"/>
                <a:cs typeface="Times New Roman" panose="02020603050405020304" pitchFamily="18" charset="0"/>
              </a:rPr>
              <a:t>Приказ МЗ РА от 23.11.2021 № 152-од</a:t>
            </a:r>
          </a:p>
          <a:p>
            <a:r>
              <a:rPr lang="ru-RU" sz="1000" b="1" dirty="0" smtClean="0">
                <a:solidFill>
                  <a:schemeClr val="tx1"/>
                </a:solidFill>
                <a:latin typeface="Times New Roman" panose="02020603050405020304" pitchFamily="18" charset="0"/>
                <a:cs typeface="Times New Roman" panose="02020603050405020304" pitchFamily="18" charset="0"/>
              </a:rPr>
              <a:t>«Об утверждении критериев отбора мероприятий для включения в план мероприятий по организации дополнительного профессионального образования медицинских работников по программа повышения квалификации, а также по приобретению и проведению ремонта медицинского оборудования признании утратившим силу приказа Министерства здравоохранения Республики Алтай от 6 апреля 2017 года №63-од»</a:t>
            </a:r>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619857" y="3841209"/>
            <a:ext cx="5099540" cy="109925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smtClean="0">
                <a:solidFill>
                  <a:srgbClr val="FF0000"/>
                </a:solidFill>
                <a:latin typeface="Times New Roman" panose="02020603050405020304" pitchFamily="18" charset="0"/>
                <a:cs typeface="Times New Roman" panose="02020603050405020304" pitchFamily="18" charset="0"/>
              </a:rPr>
              <a:t>Приказ МЗ РА от 29.11.2021 № 153-од</a:t>
            </a:r>
          </a:p>
          <a:p>
            <a:r>
              <a:rPr lang="ru-RU" sz="1000" b="1" dirty="0" smtClean="0">
                <a:solidFill>
                  <a:schemeClr val="tx1"/>
                </a:solidFill>
                <a:latin typeface="Times New Roman" panose="02020603050405020304" pitchFamily="18" charset="0"/>
                <a:cs typeface="Times New Roman" panose="02020603050405020304" pitchFamily="18" charset="0"/>
              </a:rPr>
              <a:t>«Об утверждении состава территориальной Комиссии для рассмотрения заявок медицинских организаций на включение мероприятий в план мероприятий по организации дополнительного профессионального образования медицинских работников по программа повышения квалификации, а также по приобретению и проведению ремонта медицинского оборудования и Положения о деятельности территориальной Комиссии»</a:t>
            </a:r>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593479" y="5048678"/>
            <a:ext cx="5086354" cy="16422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smtClean="0">
                <a:solidFill>
                  <a:srgbClr val="FF0000"/>
                </a:solidFill>
                <a:latin typeface="Times New Roman" panose="02020603050405020304" pitchFamily="18" charset="0"/>
                <a:cs typeface="Times New Roman" panose="02020603050405020304" pitchFamily="18" charset="0"/>
              </a:rPr>
              <a:t>Приказ ФФОМС от 05.09.2022 № 108н</a:t>
            </a:r>
          </a:p>
          <a:p>
            <a:r>
              <a:rPr lang="ru-RU" sz="1000" b="1" dirty="0" smtClean="0">
                <a:solidFill>
                  <a:schemeClr val="tx1"/>
                </a:solidFill>
                <a:latin typeface="Times New Roman" panose="02020603050405020304" pitchFamily="18" charset="0"/>
                <a:cs typeface="Times New Roman" panose="02020603050405020304" pitchFamily="18" charset="0"/>
              </a:rPr>
              <a:t>«</a:t>
            </a:r>
            <a:r>
              <a:rPr lang="ru-RU" sz="1000" b="1" dirty="0">
                <a:solidFill>
                  <a:schemeClr val="tx1"/>
                </a:solidFill>
                <a:latin typeface="Times New Roman" panose="02020603050405020304" pitchFamily="18" charset="0"/>
                <a:cs typeface="Times New Roman" panose="02020603050405020304" pitchFamily="18" charset="0"/>
              </a:rPr>
              <a:t>Об утверждении порядка и формы представления отчетности о реализации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включенных в план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и об использовании предоставленных средств для их финансового </a:t>
            </a:r>
            <a:r>
              <a:rPr lang="ru-RU" sz="1000" b="1" dirty="0" smtClean="0">
                <a:solidFill>
                  <a:schemeClr val="tx1"/>
                </a:solidFill>
                <a:latin typeface="Times New Roman" panose="02020603050405020304" pitchFamily="18" charset="0"/>
                <a:cs typeface="Times New Roman" panose="02020603050405020304" pitchFamily="18" charset="0"/>
              </a:rPr>
              <a:t>обеспечения» </a:t>
            </a:r>
            <a:endParaRPr lang="ru-RU" sz="1000" b="1" dirty="0">
              <a:solidFill>
                <a:schemeClr val="tx1"/>
              </a:solidFill>
              <a:latin typeface="Times New Roman" panose="02020603050405020304" pitchFamily="18" charset="0"/>
              <a:cs typeface="Times New Roman" panose="02020603050405020304" pitchFamily="18" charset="0"/>
            </a:endParaRPr>
          </a:p>
        </p:txBody>
      </p:sp>
      <p:sp>
        <p:nvSpPr>
          <p:cNvPr id="4" name="Стрелка вправо 3"/>
          <p:cNvSpPr/>
          <p:nvPr/>
        </p:nvSpPr>
        <p:spPr>
          <a:xfrm>
            <a:off x="5653455" y="2883300"/>
            <a:ext cx="920995" cy="362136"/>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5620485" y="1541744"/>
            <a:ext cx="927587" cy="395653"/>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p:cNvSpPr/>
          <p:nvPr/>
        </p:nvSpPr>
        <p:spPr>
          <a:xfrm>
            <a:off x="5706209" y="4242896"/>
            <a:ext cx="888022" cy="414946"/>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p:cNvSpPr/>
          <p:nvPr/>
        </p:nvSpPr>
        <p:spPr>
          <a:xfrm>
            <a:off x="5653454" y="5590296"/>
            <a:ext cx="927588" cy="40184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кругленный прямоугольник 4"/>
          <p:cNvSpPr/>
          <p:nvPr/>
        </p:nvSpPr>
        <p:spPr>
          <a:xfrm>
            <a:off x="6594231" y="1273125"/>
            <a:ext cx="4783015" cy="224613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endParaRPr lang="ru-RU" sz="1000" dirty="0" smtClean="0">
              <a:solidFill>
                <a:schemeClr val="tx1"/>
              </a:solidFill>
              <a:latin typeface="Times New Roman" panose="02020603050405020304" pitchFamily="18" charset="0"/>
              <a:cs typeface="Times New Roman" panose="02020603050405020304" pitchFamily="18" charset="0"/>
            </a:endParaRPr>
          </a:p>
          <a:p>
            <a:pPr algn="just"/>
            <a:r>
              <a:rPr lang="ru-RU" sz="950" b="1" dirty="0" smtClean="0">
                <a:solidFill>
                  <a:schemeClr val="tx1"/>
                </a:solidFill>
                <a:latin typeface="Times New Roman" panose="02020603050405020304" pitchFamily="18" charset="0"/>
                <a:cs typeface="Times New Roman" panose="02020603050405020304" pitchFamily="18" charset="0"/>
              </a:rPr>
              <a:t>Установлены:</a:t>
            </a:r>
          </a:p>
          <a:p>
            <a:pPr algn="just"/>
            <a:r>
              <a:rPr lang="ru-RU" sz="950" dirty="0" smtClean="0">
                <a:solidFill>
                  <a:schemeClr val="tx1"/>
                </a:solidFill>
                <a:latin typeface="Times New Roman" panose="02020603050405020304" pitchFamily="18" charset="0"/>
                <a:cs typeface="Times New Roman" panose="02020603050405020304" pitchFamily="18" charset="0"/>
              </a:rPr>
              <a:t>Критерии отбора для включения в Территориальный план мероприятий для мероприятий:</a:t>
            </a:r>
          </a:p>
          <a:p>
            <a:pPr lvl="0"/>
            <a:r>
              <a:rPr lang="ru-RU" sz="1000" dirty="0" smtClean="0">
                <a:solidFill>
                  <a:schemeClr val="tx1"/>
                </a:solidFill>
                <a:latin typeface="Times New Roman" panose="02020603050405020304" pitchFamily="18" charset="0"/>
                <a:cs typeface="Times New Roman" panose="02020603050405020304" pitchFamily="18" charset="0"/>
              </a:rPr>
              <a:t>1. Дополнительного профессионального образования </a:t>
            </a:r>
            <a:r>
              <a:rPr lang="ru-RU" sz="1000" dirty="0">
                <a:solidFill>
                  <a:schemeClr val="tx1"/>
                </a:solidFill>
                <a:latin typeface="Times New Roman" panose="02020603050405020304" pitchFamily="18" charset="0"/>
                <a:cs typeface="Times New Roman" panose="02020603050405020304" pitchFamily="18" charset="0"/>
              </a:rPr>
              <a:t>по программам повышения </a:t>
            </a:r>
            <a:r>
              <a:rPr lang="ru-RU" sz="1000" dirty="0" smtClean="0">
                <a:solidFill>
                  <a:schemeClr val="tx1"/>
                </a:solidFill>
                <a:latin typeface="Times New Roman" panose="02020603050405020304" pitchFamily="18" charset="0"/>
                <a:cs typeface="Times New Roman" panose="02020603050405020304" pitchFamily="18" charset="0"/>
              </a:rPr>
              <a:t>квалификации.</a:t>
            </a:r>
          </a:p>
          <a:p>
            <a:pPr lvl="0"/>
            <a:r>
              <a:rPr lang="ru-RU" sz="1000" dirty="0" smtClean="0">
                <a:solidFill>
                  <a:schemeClr val="tx1"/>
                </a:solidFill>
                <a:latin typeface="Times New Roman" panose="02020603050405020304" pitchFamily="18" charset="0"/>
                <a:cs typeface="Times New Roman" panose="02020603050405020304" pitchFamily="18" charset="0"/>
              </a:rPr>
              <a:t>2. Приобретения медицинского оборудования.</a:t>
            </a:r>
          </a:p>
          <a:p>
            <a:pPr lvl="0"/>
            <a:r>
              <a:rPr lang="ru-RU" sz="1000" dirty="0" smtClean="0">
                <a:solidFill>
                  <a:schemeClr val="tx1"/>
                </a:solidFill>
                <a:latin typeface="Times New Roman" panose="02020603050405020304" pitchFamily="18" charset="0"/>
                <a:cs typeface="Times New Roman" panose="02020603050405020304" pitchFamily="18" charset="0"/>
              </a:rPr>
              <a:t>3. Проведения </a:t>
            </a:r>
            <a:r>
              <a:rPr lang="ru-RU" sz="1000" dirty="0">
                <a:solidFill>
                  <a:schemeClr val="tx1"/>
                </a:solidFill>
                <a:latin typeface="Times New Roman" panose="02020603050405020304" pitchFamily="18" charset="0"/>
                <a:cs typeface="Times New Roman" panose="02020603050405020304" pitchFamily="18" charset="0"/>
              </a:rPr>
              <a:t>ремонта </a:t>
            </a:r>
            <a:r>
              <a:rPr lang="ru-RU" sz="1000" dirty="0" smtClean="0">
                <a:solidFill>
                  <a:schemeClr val="tx1"/>
                </a:solidFill>
                <a:latin typeface="Times New Roman" panose="02020603050405020304" pitchFamily="18" charset="0"/>
                <a:cs typeface="Times New Roman" panose="02020603050405020304" pitchFamily="18" charset="0"/>
              </a:rPr>
              <a:t>медицинского оборудования.</a:t>
            </a:r>
            <a:endParaRPr lang="ru-RU" sz="1000" dirty="0">
              <a:solidFill>
                <a:schemeClr val="tx1"/>
              </a:solidFill>
              <a:latin typeface="Times New Roman" panose="02020603050405020304" pitchFamily="18" charset="0"/>
              <a:cs typeface="Times New Roman" panose="02020603050405020304" pitchFamily="18" charset="0"/>
            </a:endParaRPr>
          </a:p>
          <a:p>
            <a:pPr marL="228600" indent="-228600" algn="just">
              <a:buAutoNum type="arabicPeriod"/>
            </a:pPr>
            <a:endParaRPr lang="ru-RU" sz="1000" dirty="0" smtClean="0">
              <a:solidFill>
                <a:schemeClr val="tx1"/>
              </a:solidFill>
              <a:latin typeface="Times New Roman" panose="02020603050405020304" pitchFamily="18" charset="0"/>
              <a:cs typeface="Times New Roman" panose="02020603050405020304" pitchFamily="18" charset="0"/>
            </a:endParaRPr>
          </a:p>
          <a:p>
            <a:pPr algn="just"/>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16" name="Скругленный прямоугольник 15"/>
          <p:cNvSpPr/>
          <p:nvPr/>
        </p:nvSpPr>
        <p:spPr>
          <a:xfrm>
            <a:off x="6574450" y="3977838"/>
            <a:ext cx="4906111" cy="100912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endParaRPr lang="ru-RU" sz="1000" dirty="0" smtClean="0">
              <a:solidFill>
                <a:schemeClr val="tx1"/>
              </a:solidFill>
              <a:latin typeface="Times New Roman" panose="02020603050405020304" pitchFamily="18" charset="0"/>
              <a:cs typeface="Times New Roman" panose="02020603050405020304" pitchFamily="18" charset="0"/>
            </a:endParaRPr>
          </a:p>
          <a:p>
            <a:pPr algn="just"/>
            <a:r>
              <a:rPr lang="ru-RU" sz="950" b="1" dirty="0" smtClean="0">
                <a:solidFill>
                  <a:schemeClr val="tx1"/>
                </a:solidFill>
                <a:latin typeface="Times New Roman" panose="02020603050405020304" pitchFamily="18" charset="0"/>
                <a:cs typeface="Times New Roman" panose="02020603050405020304" pitchFamily="18" charset="0"/>
              </a:rPr>
              <a:t>Установлены:</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Состав комиссии.</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Функции и организация работы.</a:t>
            </a:r>
          </a:p>
          <a:p>
            <a:pPr algn="just"/>
            <a:endParaRPr lang="ru-RU" sz="950" dirty="0" smtClean="0">
              <a:solidFill>
                <a:schemeClr val="tx1"/>
              </a:solidFill>
              <a:latin typeface="Times New Roman" panose="02020603050405020304" pitchFamily="18" charset="0"/>
              <a:cs typeface="Times New Roman" panose="02020603050405020304" pitchFamily="18" charset="0"/>
            </a:endParaRPr>
          </a:p>
        </p:txBody>
      </p:sp>
      <p:sp>
        <p:nvSpPr>
          <p:cNvPr id="17" name="Скругленный прямоугольник 16"/>
          <p:cNvSpPr/>
          <p:nvPr/>
        </p:nvSpPr>
        <p:spPr>
          <a:xfrm>
            <a:off x="6594231" y="5298826"/>
            <a:ext cx="4906111" cy="100912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endParaRPr lang="ru-RU" sz="1000" dirty="0" smtClean="0">
              <a:solidFill>
                <a:schemeClr val="tx1"/>
              </a:solidFill>
              <a:latin typeface="Times New Roman" panose="02020603050405020304" pitchFamily="18" charset="0"/>
              <a:cs typeface="Times New Roman" panose="02020603050405020304" pitchFamily="18" charset="0"/>
            </a:endParaRPr>
          </a:p>
          <a:p>
            <a:pPr algn="just"/>
            <a:r>
              <a:rPr lang="ru-RU" sz="950" b="1" dirty="0" smtClean="0">
                <a:solidFill>
                  <a:schemeClr val="tx1"/>
                </a:solidFill>
                <a:latin typeface="Times New Roman" panose="02020603050405020304" pitchFamily="18" charset="0"/>
                <a:cs typeface="Times New Roman" panose="02020603050405020304" pitchFamily="18" charset="0"/>
              </a:rPr>
              <a:t>Установлены:</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Форма отчетности.</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Порядок, сроки представления отчётности.</a:t>
            </a:r>
          </a:p>
          <a:p>
            <a:pPr algn="just"/>
            <a:endParaRPr lang="ru-RU" sz="95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5791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5129" y="246001"/>
            <a:ext cx="9765933" cy="677191"/>
          </a:xfrm>
        </p:spPr>
        <p:txBody>
          <a:bodyPr>
            <a:normAutofit/>
          </a:bodyPr>
          <a:lstStyle/>
          <a:p>
            <a:r>
              <a:rPr lang="ru-RU" sz="1800" b="1" dirty="0" smtClean="0">
                <a:solidFill>
                  <a:schemeClr val="tx1"/>
                </a:solidFill>
                <a:latin typeface="Times New Roman" panose="02020603050405020304" pitchFamily="18" charset="0"/>
                <a:cs typeface="Times New Roman" panose="02020603050405020304" pitchFamily="18" charset="0"/>
              </a:rPr>
              <a:t>МЕХАНИЗМ ФИНАНСОВОГО ОБЕНСПЕЧЕНИЯ МЕРОПРИЯИЙ ИЗ СРЕДСТВ </a:t>
            </a:r>
            <a:r>
              <a:rPr lang="ru-RU" sz="1800" b="1" dirty="0">
                <a:solidFill>
                  <a:schemeClr val="tx1"/>
                </a:solidFill>
                <a:latin typeface="Times New Roman" panose="02020603050405020304" pitchFamily="18" charset="0"/>
                <a:cs typeface="Times New Roman" panose="02020603050405020304" pitchFamily="18" charset="0"/>
              </a:rPr>
              <a:t>НОРМИРОВАННОГО</a:t>
            </a:r>
            <a:r>
              <a:rPr lang="en-US" sz="1800" b="1" dirty="0">
                <a:solidFill>
                  <a:schemeClr val="tx1"/>
                </a:solidFill>
                <a:latin typeface="Times New Roman" panose="02020603050405020304" pitchFamily="18" charset="0"/>
                <a:cs typeface="Times New Roman" panose="02020603050405020304" pitchFamily="18" charset="0"/>
              </a:rPr>
              <a:t> </a:t>
            </a:r>
            <a:r>
              <a:rPr lang="ru-RU" sz="1800" b="1" dirty="0">
                <a:solidFill>
                  <a:schemeClr val="tx1"/>
                </a:solidFill>
                <a:latin typeface="Times New Roman" panose="02020603050405020304" pitchFamily="18" charset="0"/>
                <a:cs typeface="Times New Roman" panose="02020603050405020304" pitchFamily="18" charset="0"/>
              </a:rPr>
              <a:t>СТРАХОВОГО ЗАПАСА ТФОМС</a:t>
            </a:r>
            <a:r>
              <a:rPr lang="en-US" sz="1800" b="1" dirty="0">
                <a:solidFill>
                  <a:schemeClr val="tx1"/>
                </a:solidFill>
                <a:latin typeface="Times New Roman" panose="02020603050405020304" pitchFamily="18" charset="0"/>
                <a:cs typeface="Times New Roman" panose="02020603050405020304" pitchFamily="18" charset="0"/>
              </a:rPr>
              <a:t> </a:t>
            </a:r>
            <a:r>
              <a:rPr lang="ru-RU" sz="1800" b="1" dirty="0">
                <a:solidFill>
                  <a:schemeClr val="tx1"/>
                </a:solidFill>
                <a:latin typeface="Times New Roman" panose="02020603050405020304" pitchFamily="18" charset="0"/>
                <a:cs typeface="Times New Roman" panose="02020603050405020304" pitchFamily="18" charset="0"/>
              </a:rPr>
              <a:t>РА</a:t>
            </a: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537" y="105415"/>
            <a:ext cx="1198592" cy="92618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s://moskvalux.ru/wp-content/uploads/2020/03/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607" y="1172185"/>
            <a:ext cx="2681320" cy="1940291"/>
          </a:xfrm>
          <a:prstGeom prst="rect">
            <a:avLst/>
          </a:prstGeom>
          <a:noFill/>
          <a:extLst>
            <a:ext uri="{909E8E84-426E-40DD-AFC4-6F175D3DCCD1}">
              <a14:hiddenFill xmlns:a14="http://schemas.microsoft.com/office/drawing/2010/main">
                <a:solidFill>
                  <a:srgbClr val="FFFFFF"/>
                </a:solidFill>
              </a14:hiddenFill>
            </a:ext>
          </a:extLst>
        </p:spPr>
      </p:pic>
      <p:sp>
        <p:nvSpPr>
          <p:cNvPr id="3" name="Стрелка вправо 2"/>
          <p:cNvSpPr/>
          <p:nvPr/>
        </p:nvSpPr>
        <p:spPr>
          <a:xfrm>
            <a:off x="3209194" y="1172185"/>
            <a:ext cx="2743198" cy="14743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Times New Roman" panose="02020603050405020304" pitchFamily="18" charset="0"/>
                <a:cs typeface="Times New Roman" panose="02020603050405020304" pitchFamily="18" charset="0"/>
              </a:rPr>
              <a:t>Заявки на включение в План мероприятий в ГИС ОМС</a:t>
            </a:r>
          </a:p>
          <a:p>
            <a:pPr algn="ctr"/>
            <a:r>
              <a:rPr lang="ru-RU" sz="1000" dirty="0" smtClean="0">
                <a:solidFill>
                  <a:schemeClr val="tx1"/>
                </a:solidFill>
                <a:latin typeface="Times New Roman" panose="02020603050405020304" pitchFamily="18" charset="0"/>
                <a:cs typeface="Times New Roman" panose="02020603050405020304" pitchFamily="18" charset="0"/>
              </a:rPr>
              <a:t>(не ранее 15 января и не позднее 1 октября текущего года)</a:t>
            </a:r>
            <a:endParaRPr lang="ru-RU" sz="1000" dirty="0">
              <a:solidFill>
                <a:schemeClr val="tx1"/>
              </a:solidFill>
              <a:latin typeface="Times New Roman" panose="02020603050405020304" pitchFamily="18" charset="0"/>
              <a:cs typeface="Times New Roman" panose="02020603050405020304" pitchFamily="18" charset="0"/>
            </a:endParaRPr>
          </a:p>
        </p:txBody>
      </p:sp>
      <p:pic>
        <p:nvPicPr>
          <p:cNvPr id="2052" name="Picture 4" descr="http://www.tfomsra.ru/images/gerb_width_22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095" y="927010"/>
            <a:ext cx="2542486" cy="19646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avatars.mds.yandex.net/i?id=8fa0817eea1a2de578c0e34b013d8dcea1a5f794-5471070-images-thumbs&amp;n=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7742" y="4725207"/>
            <a:ext cx="2474178" cy="1854186"/>
          </a:xfrm>
          <a:prstGeom prst="rect">
            <a:avLst/>
          </a:prstGeom>
          <a:noFill/>
          <a:extLst>
            <a:ext uri="{909E8E84-426E-40DD-AFC4-6F175D3DCCD1}">
              <a14:hiddenFill xmlns:a14="http://schemas.microsoft.com/office/drawing/2010/main">
                <a:solidFill>
                  <a:srgbClr val="FFFFFF"/>
                </a:solidFill>
              </a14:hiddenFill>
            </a:ext>
          </a:extLst>
        </p:spPr>
      </p:pic>
      <p:sp>
        <p:nvSpPr>
          <p:cNvPr id="6" name="Стрелка вниз 5"/>
          <p:cNvSpPr/>
          <p:nvPr/>
        </p:nvSpPr>
        <p:spPr>
          <a:xfrm>
            <a:off x="7022093" y="2942390"/>
            <a:ext cx="1245475" cy="1690143"/>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a:solidFill>
                  <a:schemeClr val="tx1"/>
                </a:solidFill>
                <a:latin typeface="Times New Roman" panose="02020603050405020304" pitchFamily="18" charset="0"/>
                <a:cs typeface="Times New Roman" panose="02020603050405020304" pitchFamily="18" charset="0"/>
              </a:rPr>
              <a:t>Заявки </a:t>
            </a:r>
          </a:p>
        </p:txBody>
      </p:sp>
      <p:sp>
        <p:nvSpPr>
          <p:cNvPr id="13" name="Прямоугольник 12"/>
          <p:cNvSpPr/>
          <p:nvPr/>
        </p:nvSpPr>
        <p:spPr>
          <a:xfrm>
            <a:off x="8790581" y="1427747"/>
            <a:ext cx="2954215" cy="11829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a:solidFill>
                  <a:schemeClr val="tx1"/>
                </a:solidFill>
                <a:latin typeface="Times New Roman" panose="02020603050405020304" pitchFamily="18" charset="0"/>
                <a:cs typeface="Times New Roman" panose="02020603050405020304" pitchFamily="18" charset="0"/>
              </a:rPr>
              <a:t>ТФОМС </a:t>
            </a:r>
            <a:r>
              <a:rPr lang="ru-RU" sz="1000" b="1" dirty="0" smtClean="0">
                <a:solidFill>
                  <a:schemeClr val="tx1"/>
                </a:solidFill>
                <a:latin typeface="Times New Roman" panose="02020603050405020304" pitchFamily="18" charset="0"/>
                <a:cs typeface="Times New Roman" panose="02020603050405020304" pitchFamily="18" charset="0"/>
              </a:rPr>
              <a:t>РА рассматривает Заявки на соответствие, включенной информации и выносит резолюцию  «соответствует/не соответствует» </a:t>
            </a:r>
          </a:p>
          <a:p>
            <a:pPr algn="ctr"/>
            <a:r>
              <a:rPr lang="ru-RU" sz="1000" b="1" dirty="0" smtClean="0">
                <a:solidFill>
                  <a:schemeClr val="tx1"/>
                </a:solidFill>
                <a:latin typeface="Times New Roman" panose="02020603050405020304" pitchFamily="18" charset="0"/>
                <a:cs typeface="Times New Roman" panose="02020603050405020304" pitchFamily="18" charset="0"/>
              </a:rPr>
              <a:t> </a:t>
            </a:r>
            <a:r>
              <a:rPr lang="ru-RU" sz="1000" dirty="0" smtClean="0">
                <a:solidFill>
                  <a:schemeClr val="tx1"/>
                </a:solidFill>
                <a:latin typeface="Times New Roman" panose="02020603050405020304" pitchFamily="18" charset="0"/>
                <a:cs typeface="Times New Roman" panose="02020603050405020304" pitchFamily="18" charset="0"/>
              </a:rPr>
              <a:t>(в течение 5 рабочих дней)</a:t>
            </a:r>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9100038" y="2942390"/>
            <a:ext cx="2514600" cy="10540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50" b="1" dirty="0" smtClean="0">
                <a:solidFill>
                  <a:schemeClr val="tx1"/>
                </a:solidFill>
                <a:latin typeface="Times New Roman" panose="02020603050405020304" pitchFamily="18" charset="0"/>
                <a:cs typeface="Times New Roman" panose="02020603050405020304" pitchFamily="18" charset="0"/>
              </a:rPr>
              <a:t>Заседание территориальной Комиссии проводятся ежеквартально в последнюю пятницу текущего квартала</a:t>
            </a:r>
            <a:endParaRPr lang="ru-RU" sz="1050" b="1" dirty="0">
              <a:latin typeface="Times New Roman" panose="02020603050405020304" pitchFamily="18" charset="0"/>
              <a:cs typeface="Times New Roman" panose="02020603050405020304" pitchFamily="18" charset="0"/>
            </a:endParaRPr>
          </a:p>
        </p:txBody>
      </p:sp>
      <p:sp>
        <p:nvSpPr>
          <p:cNvPr id="16" name="Стрелка влево 15"/>
          <p:cNvSpPr/>
          <p:nvPr/>
        </p:nvSpPr>
        <p:spPr>
          <a:xfrm>
            <a:off x="3878756" y="4437948"/>
            <a:ext cx="2486992" cy="1237047"/>
          </a:xfrm>
          <a:prstGeom prst="leftArrow">
            <a:avLst>
              <a:gd name="adj1" fmla="val 50000"/>
              <a:gd name="adj2" fmla="val 636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solidFill>
                  <a:schemeClr val="tx1"/>
                </a:solidFill>
                <a:latin typeface="Times New Roman" panose="02020603050405020304" pitchFamily="18" charset="0"/>
                <a:cs typeface="Times New Roman" panose="02020603050405020304" pitchFamily="18" charset="0"/>
              </a:rPr>
              <a:t>Протокол в ГИС </a:t>
            </a:r>
            <a:r>
              <a:rPr lang="ru-RU" sz="1000" b="1" dirty="0">
                <a:solidFill>
                  <a:schemeClr val="tx1"/>
                </a:solidFill>
                <a:latin typeface="Times New Roman" panose="02020603050405020304" pitchFamily="18" charset="0"/>
                <a:cs typeface="Times New Roman" panose="02020603050405020304" pitchFamily="18" charset="0"/>
              </a:rPr>
              <a:t>ОМС </a:t>
            </a:r>
            <a:r>
              <a:rPr lang="ru-RU" sz="1000" b="1" dirty="0" smtClean="0">
                <a:solidFill>
                  <a:schemeClr val="tx1"/>
                </a:solidFill>
                <a:latin typeface="Times New Roman" panose="02020603050405020304" pitchFamily="18" charset="0"/>
                <a:cs typeface="Times New Roman" panose="02020603050405020304" pitchFamily="18" charset="0"/>
              </a:rPr>
              <a:t>с заключением </a:t>
            </a:r>
            <a:r>
              <a:rPr lang="ru-RU" sz="1000" b="1" dirty="0">
                <a:solidFill>
                  <a:schemeClr val="tx1"/>
                </a:solidFill>
                <a:latin typeface="Times New Roman" panose="02020603050405020304" pitchFamily="18" charset="0"/>
                <a:cs typeface="Times New Roman" panose="02020603050405020304" pitchFamily="18" charset="0"/>
              </a:rPr>
              <a:t>и </a:t>
            </a:r>
            <a:r>
              <a:rPr lang="ru-RU" sz="1000" b="1" dirty="0" smtClean="0">
                <a:solidFill>
                  <a:schemeClr val="tx1"/>
                </a:solidFill>
                <a:latin typeface="Times New Roman" panose="02020603050405020304" pitchFamily="18" charset="0"/>
                <a:cs typeface="Times New Roman" panose="02020603050405020304" pitchFamily="18" charset="0"/>
              </a:rPr>
              <a:t>решением </a:t>
            </a:r>
            <a:r>
              <a:rPr lang="ru-RU" sz="1000" b="1" dirty="0">
                <a:solidFill>
                  <a:schemeClr val="tx1"/>
                </a:solidFill>
                <a:latin typeface="Times New Roman" panose="02020603050405020304" pitchFamily="18" charset="0"/>
                <a:cs typeface="Times New Roman" panose="02020603050405020304" pitchFamily="18" charset="0"/>
              </a:rPr>
              <a:t>комиссии по каждому мероприятию</a:t>
            </a:r>
          </a:p>
        </p:txBody>
      </p:sp>
      <p:pic>
        <p:nvPicPr>
          <p:cNvPr id="17" name="Picture 2" descr="https://moskvalux.ru/wp-content/uploads/2020/03/i.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57083" y="4605959"/>
            <a:ext cx="2648751" cy="1916723"/>
          </a:xfrm>
          <a:prstGeom prst="rect">
            <a:avLst/>
          </a:prstGeom>
          <a:noFill/>
          <a:extLst>
            <a:ext uri="{909E8E84-426E-40DD-AFC4-6F175D3DCCD1}">
              <a14:hiddenFill xmlns:a14="http://schemas.microsoft.com/office/drawing/2010/main">
                <a:solidFill>
                  <a:srgbClr val="FFFFFF"/>
                </a:solidFill>
              </a14:hiddenFill>
            </a:ext>
          </a:extLst>
        </p:spPr>
      </p:pic>
      <p:sp>
        <p:nvSpPr>
          <p:cNvPr id="12" name="Прямоугольная выноска 11"/>
          <p:cNvSpPr/>
          <p:nvPr/>
        </p:nvSpPr>
        <p:spPr>
          <a:xfrm>
            <a:off x="8852133" y="4286622"/>
            <a:ext cx="3094687" cy="2236060"/>
          </a:xfrm>
          <a:prstGeom prst="wedgeRectCallout">
            <a:avLst>
              <a:gd name="adj1" fmla="val -59797"/>
              <a:gd name="adj2" fmla="val 1832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b="1" dirty="0" smtClean="0">
                <a:solidFill>
                  <a:schemeClr val="tx1"/>
                </a:solidFill>
                <a:latin typeface="Times New Roman" panose="02020603050405020304" pitchFamily="18" charset="0"/>
                <a:cs typeface="Times New Roman" panose="02020603050405020304" pitchFamily="18" charset="0"/>
              </a:rPr>
              <a:t>Оценивает </a:t>
            </a:r>
            <a:r>
              <a:rPr lang="ru-RU" sz="800" b="1" dirty="0">
                <a:solidFill>
                  <a:schemeClr val="tx1"/>
                </a:solidFill>
                <a:latin typeface="Times New Roman" panose="02020603050405020304" pitchFamily="18" charset="0"/>
                <a:cs typeface="Times New Roman" panose="02020603050405020304" pitchFamily="18" charset="0"/>
              </a:rPr>
              <a:t>заявки на соответствие включенных в них сведений о </a:t>
            </a:r>
            <a:r>
              <a:rPr lang="ru-RU" sz="800" b="1" dirty="0" smtClean="0">
                <a:solidFill>
                  <a:schemeClr val="tx1"/>
                </a:solidFill>
                <a:latin typeface="Times New Roman" panose="02020603050405020304" pitchFamily="18" charset="0"/>
                <a:cs typeface="Times New Roman" panose="02020603050405020304" pitchFamily="18" charset="0"/>
              </a:rPr>
              <a:t>мероприятиях </a:t>
            </a:r>
            <a:r>
              <a:rPr lang="ru-RU" sz="800" b="1" dirty="0" smtClean="0">
                <a:solidFill>
                  <a:srgbClr val="FF0000"/>
                </a:solidFill>
                <a:latin typeface="Times New Roman" panose="02020603050405020304" pitchFamily="18" charset="0"/>
                <a:cs typeface="Times New Roman" panose="02020603050405020304" pitchFamily="18" charset="0"/>
              </a:rPr>
              <a:t>критериям отбора мероприятий для включения в План мероприятий по каждой Заявке и</a:t>
            </a:r>
            <a:r>
              <a:rPr lang="ru-RU" sz="800" b="1" dirty="0" smtClean="0">
                <a:solidFill>
                  <a:srgbClr val="FF0000"/>
                </a:solidFill>
                <a:latin typeface="Times New Roman" panose="02020603050405020304" pitchFamily="18" charset="0"/>
                <a:cs typeface="Times New Roman" panose="02020603050405020304" pitchFamily="18" charset="0"/>
                <a:hlinkClick r:id="rId6"/>
              </a:rPr>
              <a:t> </a:t>
            </a:r>
            <a:r>
              <a:rPr lang="ru-RU" sz="800" b="1" dirty="0" smtClean="0">
                <a:solidFill>
                  <a:schemeClr val="tx1"/>
                </a:solidFill>
                <a:latin typeface="Times New Roman" panose="02020603050405020304" pitchFamily="18" charset="0"/>
                <a:cs typeface="Times New Roman" panose="02020603050405020304" pitchFamily="18" charset="0"/>
              </a:rPr>
              <a:t>выносит </a:t>
            </a:r>
            <a:r>
              <a:rPr lang="ru-RU" sz="800" b="1" dirty="0">
                <a:solidFill>
                  <a:schemeClr val="tx1"/>
                </a:solidFill>
                <a:latin typeface="Times New Roman" panose="02020603050405020304" pitchFamily="18" charset="0"/>
                <a:cs typeface="Times New Roman" panose="02020603050405020304" pitchFamily="18" charset="0"/>
              </a:rPr>
              <a:t>одно из следующих </a:t>
            </a:r>
            <a:r>
              <a:rPr lang="ru-RU" sz="800" b="1" dirty="0">
                <a:solidFill>
                  <a:srgbClr val="FF0000"/>
                </a:solidFill>
                <a:latin typeface="Times New Roman" panose="02020603050405020304" pitchFamily="18" charset="0"/>
                <a:cs typeface="Times New Roman" panose="02020603050405020304" pitchFamily="18" charset="0"/>
              </a:rPr>
              <a:t>заключений:</a:t>
            </a:r>
          </a:p>
          <a:p>
            <a:pPr marL="228600" indent="-228600">
              <a:buAutoNum type="arabicParenR"/>
            </a:pPr>
            <a:r>
              <a:rPr lang="ru-RU" sz="800" b="1" dirty="0" smtClean="0">
                <a:solidFill>
                  <a:schemeClr val="tx1"/>
                </a:solidFill>
                <a:latin typeface="Times New Roman" panose="02020603050405020304" pitchFamily="18" charset="0"/>
                <a:cs typeface="Times New Roman" panose="02020603050405020304" pitchFamily="18" charset="0"/>
              </a:rPr>
              <a:t>мероприятие </a:t>
            </a:r>
            <a:r>
              <a:rPr lang="ru-RU" sz="800" b="1" dirty="0">
                <a:solidFill>
                  <a:schemeClr val="tx1"/>
                </a:solidFill>
                <a:latin typeface="Times New Roman" panose="02020603050405020304" pitchFamily="18" charset="0"/>
                <a:cs typeface="Times New Roman" panose="02020603050405020304" pitchFamily="18" charset="0"/>
              </a:rPr>
              <a:t>не соответствует </a:t>
            </a:r>
            <a:r>
              <a:rPr lang="ru-RU" sz="800" b="1" dirty="0" smtClean="0">
                <a:solidFill>
                  <a:schemeClr val="tx1"/>
                </a:solidFill>
                <a:latin typeface="Times New Roman" panose="02020603050405020304" pitchFamily="18" charset="0"/>
                <a:cs typeface="Times New Roman" panose="02020603050405020304" pitchFamily="18" charset="0"/>
              </a:rPr>
              <a:t>критериям</a:t>
            </a:r>
          </a:p>
          <a:p>
            <a:r>
              <a:rPr lang="ru-RU" sz="800" b="1" dirty="0" smtClean="0">
                <a:solidFill>
                  <a:schemeClr val="tx1"/>
                </a:solidFill>
                <a:latin typeface="Times New Roman" panose="02020603050405020304" pitchFamily="18" charset="0"/>
                <a:cs typeface="Times New Roman" panose="02020603050405020304" pitchFamily="18" charset="0"/>
              </a:rPr>
              <a:t>2</a:t>
            </a:r>
            <a:r>
              <a:rPr lang="ru-RU" sz="800" b="1" dirty="0">
                <a:solidFill>
                  <a:schemeClr val="tx1"/>
                </a:solidFill>
                <a:latin typeface="Times New Roman" panose="02020603050405020304" pitchFamily="18" charset="0"/>
                <a:cs typeface="Times New Roman" panose="02020603050405020304" pitchFamily="18" charset="0"/>
              </a:rPr>
              <a:t>) мероприятие соответствует критериям;</a:t>
            </a:r>
          </a:p>
          <a:p>
            <a:r>
              <a:rPr lang="ru-RU" sz="800" b="1" dirty="0">
                <a:solidFill>
                  <a:schemeClr val="tx1"/>
                </a:solidFill>
                <a:latin typeface="Times New Roman" panose="02020603050405020304" pitchFamily="18" charset="0"/>
                <a:cs typeface="Times New Roman" panose="02020603050405020304" pitchFamily="18" charset="0"/>
              </a:rPr>
              <a:t>3) мероприятие дублирует иное мероприятие, включенное в </a:t>
            </a:r>
            <a:r>
              <a:rPr lang="ru-RU" sz="800" b="1" dirty="0" smtClean="0">
                <a:solidFill>
                  <a:schemeClr val="tx1"/>
                </a:solidFill>
                <a:latin typeface="Times New Roman" panose="02020603050405020304" pitchFamily="18" charset="0"/>
                <a:cs typeface="Times New Roman" panose="02020603050405020304" pitchFamily="18" charset="0"/>
              </a:rPr>
              <a:t>территориальный </a:t>
            </a:r>
            <a:r>
              <a:rPr lang="ru-RU" sz="800" b="1" dirty="0">
                <a:solidFill>
                  <a:schemeClr val="tx1"/>
                </a:solidFill>
                <a:latin typeface="Times New Roman" panose="02020603050405020304" pitchFamily="18" charset="0"/>
                <a:cs typeface="Times New Roman" panose="02020603050405020304" pitchFamily="18" charset="0"/>
              </a:rPr>
              <a:t>план </a:t>
            </a:r>
            <a:r>
              <a:rPr lang="ru-RU" sz="800" b="1" dirty="0" smtClean="0">
                <a:solidFill>
                  <a:schemeClr val="tx1"/>
                </a:solidFill>
                <a:latin typeface="Times New Roman" panose="02020603050405020304" pitchFamily="18" charset="0"/>
                <a:cs typeface="Times New Roman" panose="02020603050405020304" pitchFamily="18" charset="0"/>
              </a:rPr>
              <a:t>мероприятий</a:t>
            </a:r>
            <a:endParaRPr lang="ru-RU" sz="800" b="1" dirty="0">
              <a:solidFill>
                <a:schemeClr val="tx1"/>
              </a:solidFill>
              <a:latin typeface="Times New Roman" panose="02020603050405020304" pitchFamily="18" charset="0"/>
              <a:cs typeface="Times New Roman" panose="02020603050405020304" pitchFamily="18" charset="0"/>
            </a:endParaRPr>
          </a:p>
          <a:p>
            <a:endParaRPr lang="ru-RU" sz="800" b="1" dirty="0">
              <a:solidFill>
                <a:schemeClr val="tx1"/>
              </a:solidFill>
              <a:latin typeface="Times New Roman" panose="02020603050405020304" pitchFamily="18" charset="0"/>
              <a:cs typeface="Times New Roman" panose="02020603050405020304" pitchFamily="18" charset="0"/>
            </a:endParaRPr>
          </a:p>
          <a:p>
            <a:r>
              <a:rPr lang="ru-RU" sz="800" b="1" dirty="0">
                <a:solidFill>
                  <a:schemeClr val="tx1"/>
                </a:solidFill>
                <a:latin typeface="Times New Roman" panose="02020603050405020304" pitchFamily="18" charset="0"/>
                <a:cs typeface="Times New Roman" panose="02020603050405020304" pitchFamily="18" charset="0"/>
              </a:rPr>
              <a:t>На основании вынесенных заключений комиссия по каждому мероприятию, включенному в заявку на включение мероприятия в план мероприятий, принимает одно из следующих </a:t>
            </a:r>
            <a:r>
              <a:rPr lang="ru-RU" sz="800" b="1" dirty="0">
                <a:solidFill>
                  <a:srgbClr val="FF0000"/>
                </a:solidFill>
                <a:latin typeface="Times New Roman" panose="02020603050405020304" pitchFamily="18" charset="0"/>
                <a:cs typeface="Times New Roman" panose="02020603050405020304" pitchFamily="18" charset="0"/>
              </a:rPr>
              <a:t>решений:</a:t>
            </a:r>
          </a:p>
          <a:p>
            <a:r>
              <a:rPr lang="ru-RU" sz="800" b="1" dirty="0">
                <a:solidFill>
                  <a:schemeClr val="tx1"/>
                </a:solidFill>
                <a:latin typeface="Times New Roman" panose="02020603050405020304" pitchFamily="18" charset="0"/>
                <a:cs typeface="Times New Roman" panose="02020603050405020304" pitchFamily="18" charset="0"/>
              </a:rPr>
              <a:t>1) о включении мероприятия в план мероприятий;</a:t>
            </a:r>
          </a:p>
          <a:p>
            <a:r>
              <a:rPr lang="ru-RU" sz="800" b="1" dirty="0">
                <a:solidFill>
                  <a:schemeClr val="tx1"/>
                </a:solidFill>
                <a:latin typeface="Times New Roman" panose="02020603050405020304" pitchFamily="18" charset="0"/>
                <a:cs typeface="Times New Roman" panose="02020603050405020304" pitchFamily="18" charset="0"/>
              </a:rPr>
              <a:t>2) о </a:t>
            </a:r>
            <a:r>
              <a:rPr lang="ru-RU" sz="800" b="1" dirty="0" err="1">
                <a:solidFill>
                  <a:schemeClr val="tx1"/>
                </a:solidFill>
                <a:latin typeface="Times New Roman" panose="02020603050405020304" pitchFamily="18" charset="0"/>
                <a:cs typeface="Times New Roman" panose="02020603050405020304" pitchFamily="18" charset="0"/>
              </a:rPr>
              <a:t>невключении</a:t>
            </a:r>
            <a:r>
              <a:rPr lang="ru-RU" sz="800" b="1" dirty="0">
                <a:solidFill>
                  <a:schemeClr val="tx1"/>
                </a:solidFill>
                <a:latin typeface="Times New Roman" panose="02020603050405020304" pitchFamily="18" charset="0"/>
                <a:cs typeface="Times New Roman" panose="02020603050405020304" pitchFamily="18" charset="0"/>
              </a:rPr>
              <a:t> мероприятия в план мероприятий;</a:t>
            </a:r>
          </a:p>
          <a:p>
            <a:r>
              <a:rPr lang="ru-RU" sz="800" b="1" dirty="0">
                <a:solidFill>
                  <a:schemeClr val="tx1"/>
                </a:solidFill>
                <a:latin typeface="Times New Roman" panose="02020603050405020304" pitchFamily="18" charset="0"/>
                <a:cs typeface="Times New Roman" panose="02020603050405020304" pitchFamily="18" charset="0"/>
              </a:rPr>
              <a:t>3) о рассмотрении вопроса включения мероприятия в план мероприятий повторно на последующих заседаниях комиссии.</a:t>
            </a:r>
          </a:p>
        </p:txBody>
      </p:sp>
      <p:sp>
        <p:nvSpPr>
          <p:cNvPr id="20" name="Стрелка вправо 19"/>
          <p:cNvSpPr/>
          <p:nvPr/>
        </p:nvSpPr>
        <p:spPr>
          <a:xfrm>
            <a:off x="3866476" y="5429820"/>
            <a:ext cx="2576435" cy="1242247"/>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a:solidFill>
                  <a:schemeClr val="tx1"/>
                </a:solidFill>
                <a:latin typeface="Times New Roman" panose="02020603050405020304" pitchFamily="18" charset="0"/>
                <a:cs typeface="Times New Roman" panose="02020603050405020304" pitchFamily="18" charset="0"/>
              </a:rPr>
              <a:t>Согласование и утверждение Плана мероприятий </a:t>
            </a:r>
            <a:endParaRPr lang="ru-RU" sz="1000" b="1" dirty="0" smtClean="0">
              <a:solidFill>
                <a:schemeClr val="tx1"/>
              </a:solidFill>
              <a:latin typeface="Times New Roman" panose="02020603050405020304" pitchFamily="18" charset="0"/>
              <a:cs typeface="Times New Roman" panose="02020603050405020304" pitchFamily="18" charset="0"/>
            </a:endParaRPr>
          </a:p>
          <a:p>
            <a:pPr algn="ctr"/>
            <a:r>
              <a:rPr lang="ru-RU" sz="1000" dirty="0" smtClean="0">
                <a:solidFill>
                  <a:schemeClr val="tx1"/>
                </a:solidFill>
                <a:latin typeface="Times New Roman" panose="02020603050405020304" pitchFamily="18" charset="0"/>
                <a:cs typeface="Times New Roman" panose="02020603050405020304" pitchFamily="18" charset="0"/>
              </a:rPr>
              <a:t>(в </a:t>
            </a:r>
            <a:r>
              <a:rPr lang="ru-RU" sz="1000" dirty="0">
                <a:solidFill>
                  <a:schemeClr val="tx1"/>
                </a:solidFill>
                <a:latin typeface="Times New Roman" panose="02020603050405020304" pitchFamily="18" charset="0"/>
                <a:cs typeface="Times New Roman" panose="02020603050405020304" pitchFamily="18" charset="0"/>
              </a:rPr>
              <a:t>течение </a:t>
            </a:r>
            <a:r>
              <a:rPr lang="ru-RU" sz="1000" dirty="0" smtClean="0">
                <a:solidFill>
                  <a:schemeClr val="tx1"/>
                </a:solidFill>
                <a:latin typeface="Times New Roman" panose="02020603050405020304" pitchFamily="18" charset="0"/>
                <a:cs typeface="Times New Roman" panose="02020603050405020304" pitchFamily="18" charset="0"/>
              </a:rPr>
              <a:t>2 </a:t>
            </a:r>
            <a:r>
              <a:rPr lang="ru-RU" sz="1000" dirty="0">
                <a:solidFill>
                  <a:schemeClr val="tx1"/>
                </a:solidFill>
                <a:latin typeface="Times New Roman" panose="02020603050405020304" pitchFamily="18" charset="0"/>
                <a:cs typeface="Times New Roman" panose="02020603050405020304" pitchFamily="18" charset="0"/>
              </a:rPr>
              <a:t>рабочих дней со дня их </a:t>
            </a:r>
            <a:r>
              <a:rPr lang="ru-RU" sz="1000" dirty="0" smtClean="0">
                <a:solidFill>
                  <a:schemeClr val="tx1"/>
                </a:solidFill>
                <a:latin typeface="Times New Roman" panose="02020603050405020304" pitchFamily="18" charset="0"/>
                <a:cs typeface="Times New Roman" panose="02020603050405020304" pitchFamily="18" charset="0"/>
              </a:rPr>
              <a:t>получения)</a:t>
            </a:r>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166537" y="4826978"/>
            <a:ext cx="1198031" cy="18450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b="1" dirty="0">
                <a:solidFill>
                  <a:schemeClr val="tx1"/>
                </a:solidFill>
                <a:latin typeface="Times New Roman" panose="02020603050405020304" pitchFamily="18" charset="0"/>
                <a:cs typeface="Times New Roman" panose="02020603050405020304" pitchFamily="18" charset="0"/>
              </a:rPr>
              <a:t>ТФОМС РА в течение 5 </a:t>
            </a:r>
            <a:r>
              <a:rPr lang="ru-RU" sz="800" b="1" dirty="0" smtClean="0">
                <a:solidFill>
                  <a:schemeClr val="tx1"/>
                </a:solidFill>
                <a:latin typeface="Times New Roman" panose="02020603050405020304" pitchFamily="18" charset="0"/>
                <a:cs typeface="Times New Roman" panose="02020603050405020304" pitchFamily="18" charset="0"/>
              </a:rPr>
              <a:t>рабочих дней </a:t>
            </a:r>
            <a:r>
              <a:rPr lang="ru-RU" sz="800" b="1" dirty="0">
                <a:solidFill>
                  <a:schemeClr val="tx1"/>
                </a:solidFill>
                <a:latin typeface="Times New Roman" panose="02020603050405020304" pitchFamily="18" charset="0"/>
                <a:cs typeface="Times New Roman" panose="02020603050405020304" pitchFamily="18" charset="0"/>
              </a:rPr>
              <a:t>со дня подписания протокола комиссии осуществляет формирование реестровых записей по мероприятиям, по которым комиссией принято решение о включении в план </a:t>
            </a:r>
            <a:r>
              <a:rPr lang="ru-RU" sz="800" b="1" dirty="0" smtClean="0">
                <a:solidFill>
                  <a:schemeClr val="tx1"/>
                </a:solidFill>
                <a:latin typeface="Times New Roman" panose="02020603050405020304" pitchFamily="18" charset="0"/>
                <a:cs typeface="Times New Roman" panose="02020603050405020304" pitchFamily="18" charset="0"/>
              </a:rPr>
              <a:t>мероприятий</a:t>
            </a:r>
            <a:endParaRPr lang="ru-RU" sz="800" b="1" dirty="0">
              <a:solidFill>
                <a:schemeClr val="tx1"/>
              </a:solidFill>
              <a:latin typeface="Times New Roman" panose="02020603050405020304" pitchFamily="18" charset="0"/>
              <a:cs typeface="Times New Roman" panose="02020603050405020304" pitchFamily="18" charset="0"/>
            </a:endParaRPr>
          </a:p>
        </p:txBody>
      </p:sp>
      <p:sp>
        <p:nvSpPr>
          <p:cNvPr id="15" name="Блок-схема: несколько документов 14"/>
          <p:cNvSpPr/>
          <p:nvPr/>
        </p:nvSpPr>
        <p:spPr>
          <a:xfrm>
            <a:off x="1159589" y="3333495"/>
            <a:ext cx="1934307" cy="1006135"/>
          </a:xfrm>
          <a:prstGeom prst="flowChartMulti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latin typeface="Franklin Gothic Medium Cond" panose="020B0606030402020204" pitchFamily="34" charset="0"/>
                <a:cs typeface="Times New Roman" panose="02020603050405020304" pitchFamily="18" charset="0"/>
              </a:rPr>
              <a:t>План мероприятий</a:t>
            </a:r>
            <a:endParaRPr lang="ru-RU" b="1" dirty="0">
              <a:solidFill>
                <a:srgbClr val="FF0000"/>
              </a:solidFill>
              <a:latin typeface="Franklin Gothic Medium Cond" panose="020B0606030402020204" pitchFamily="34" charset="0"/>
              <a:cs typeface="Times New Roman" panose="02020603050405020304" pitchFamily="18" charset="0"/>
            </a:endParaRPr>
          </a:p>
        </p:txBody>
      </p:sp>
      <p:sp>
        <p:nvSpPr>
          <p:cNvPr id="18" name="Стрелка вверх 17"/>
          <p:cNvSpPr/>
          <p:nvPr/>
        </p:nvSpPr>
        <p:spPr>
          <a:xfrm>
            <a:off x="1965824" y="4315666"/>
            <a:ext cx="321835" cy="383949"/>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Стрелка вверх 25"/>
          <p:cNvSpPr/>
          <p:nvPr/>
        </p:nvSpPr>
        <p:spPr>
          <a:xfrm>
            <a:off x="1898416" y="2869112"/>
            <a:ext cx="321835" cy="383949"/>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97295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537" y="105415"/>
            <a:ext cx="1198592" cy="92618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69378" y="2611315"/>
            <a:ext cx="8466992" cy="830997"/>
          </a:xfrm>
          <a:prstGeom prst="rect">
            <a:avLst/>
          </a:prstGeom>
          <a:noFill/>
        </p:spPr>
        <p:txBody>
          <a:bodyPr wrap="square" rtlCol="0">
            <a:spAutoFit/>
          </a:bodyPr>
          <a:lstStyle/>
          <a:p>
            <a:pPr algn="ctr"/>
            <a:r>
              <a:rPr lang="ru-RU" sz="4800" dirty="0" smtClean="0">
                <a:latin typeface="Times New Roman" panose="02020603050405020304" pitchFamily="18" charset="0"/>
                <a:cs typeface="Times New Roman" panose="02020603050405020304" pitchFamily="18" charset="0"/>
              </a:rPr>
              <a:t>Спасибо за внимание!</a:t>
            </a: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6618576"/>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849</TotalTime>
  <Words>1194</Words>
  <Application>Microsoft Office PowerPoint</Application>
  <PresentationFormat>Широкоэкранный</PresentationFormat>
  <Paragraphs>95</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Franklin Gothic Medium Cond</vt:lpstr>
      <vt:lpstr>Times New Roman</vt:lpstr>
      <vt:lpstr>Trebuchet MS</vt:lpstr>
      <vt:lpstr>Wingdings 3</vt:lpstr>
      <vt:lpstr>Аспект</vt:lpstr>
      <vt:lpstr>          ТЕРРИТОРИАЛЬНЫЙ ФОНД ОБЯЗАТЕЛЬНОГО МЕДИЦИНСКОГО СТРАХОВАНИЯ                                                                                         РЕПСУБЛИКИ АЛТАЙ</vt:lpstr>
      <vt:lpstr>НАПРАВЛЕНИЯ ИСПОЛЬЗОВАНИЯ СРЕДСТВ НОРМИРОВАННОГО СТРАХОВОГО ЗАПАСА ТФОМС РА МЕДИЦИНСКИМИ ОРГАНИЗАЦИЯМ </vt:lpstr>
      <vt:lpstr>НОВОВВЕДЕНИЯ</vt:lpstr>
      <vt:lpstr>НОРМАТИВНЫЕ ПРАВОВЫЕ АКТЫ ПО ИСПОЛЬЗОВАНИЮ СРЕДСТВ НОРМИРОВАННОГО СТРАХОВОГО ЗАПАСА ТФОМС РА</vt:lpstr>
      <vt:lpstr>НОРМАТИВНЫЕ ПРАВОВЫЕ АКТЫ ПО ИСПОЛЬЗОВАНИЮ СРЕДСТВ НОРМИРОВАННОГО СТРАХОВОГО ЗАПАСА ТФОМС РА</vt:lpstr>
      <vt:lpstr>МЕХАНИЗМ ФИНАНСОВОГО ОБЕНСПЕЧЕНИЯ МЕРОПРИЯИЙ ИЗ СРЕДСТВ НОРМИРОВАННОГО СТРАХОВОГО ЗАПАСА ТФОМС РА</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Территориальный фонд обязательного медицинского страхования Республики Алтай</dc:title>
  <dc:creator>Пользователь Windows</dc:creator>
  <cp:lastModifiedBy>Пользователь Windows</cp:lastModifiedBy>
  <cp:revision>62</cp:revision>
  <cp:lastPrinted>2023-02-02T12:38:14Z</cp:lastPrinted>
  <dcterms:created xsi:type="dcterms:W3CDTF">2022-04-13T02:48:20Z</dcterms:created>
  <dcterms:modified xsi:type="dcterms:W3CDTF">2023-02-03T02:09:25Z</dcterms:modified>
</cp:coreProperties>
</file>