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9" r:id="rId1"/>
  </p:sldMasterIdLst>
  <p:notesMasterIdLst>
    <p:notesMasterId r:id="rId11"/>
  </p:notesMasterIdLst>
  <p:sldIdLst>
    <p:sldId id="268" r:id="rId2"/>
    <p:sldId id="265" r:id="rId3"/>
    <p:sldId id="272" r:id="rId4"/>
    <p:sldId id="269" r:id="rId5"/>
    <p:sldId id="270" r:id="rId6"/>
    <p:sldId id="256" r:id="rId7"/>
    <p:sldId id="274" r:id="rId8"/>
    <p:sldId id="275" r:id="rId9"/>
    <p:sldId id="266" r:id="rId10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4BC"/>
    <a:srgbClr val="008000"/>
    <a:srgbClr val="1717DF"/>
    <a:srgbClr val="CCECFF"/>
    <a:srgbClr val="00CCFF"/>
    <a:srgbClr val="FF00FF"/>
    <a:srgbClr val="00FFFF"/>
    <a:srgbClr val="3399FF"/>
    <a:srgbClr val="0099CC"/>
    <a:srgbClr val="0C5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нецелевого использования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предыдущими годами (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384519327021621E-2"/>
          <c:y val="0.23109006480715341"/>
          <c:w val="0.90360454211159569"/>
          <c:h val="0.677384894470146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Lbls>
            <c:dLbl>
              <c:idx val="0"/>
              <c:layout>
                <c:manualLayout>
                  <c:x val="3.3366694143618238E-2"/>
                  <c:y val="-8.65492344024940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7 839,8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7839.8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3.2763632056505905E-2"/>
                  <c:y val="-8.748706068322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fld id="{62F36339-4C81-40E7-B730-9876436C554F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Algerian" panose="04020705040A02060702" pitchFamily="82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16485.7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/>
            <a:sp3d>
              <a:contourClr>
                <a:srgbClr val="00CCFF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CC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00CCFF"/>
                </a:contourClr>
              </a:sp3d>
            </c:spPr>
          </c:dPt>
          <c:dLbls>
            <c:dLbl>
              <c:idx val="0"/>
              <c:layout>
                <c:manualLayout>
                  <c:x val="4.0304716350705032E-2"/>
                  <c:y val="-8.68479063330446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FF3014-8548-47DD-B735-B8D294036538}" type="VALUE">
                      <a:rPr lang="ru-RU" sz="1800" b="1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16191.4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77"/>
        <c:shape val="box"/>
        <c:axId val="246975104"/>
        <c:axId val="246976672"/>
        <c:axId val="0"/>
      </c:bar3DChart>
      <c:catAx>
        <c:axId val="246975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6976672"/>
        <c:crosses val="autoZero"/>
        <c:auto val="1"/>
        <c:lblAlgn val="ctr"/>
        <c:lblOffset val="100"/>
        <c:noMultiLvlLbl val="0"/>
      </c:catAx>
      <c:valAx>
        <c:axId val="24697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97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baseline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неэффективного использования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предыдущими годами (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7.9837075952224806E-2"/>
          <c:y val="0.22881600394504795"/>
          <c:w val="0.90615198548639264"/>
          <c:h val="0.684207077056462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FFC000"/>
                </a:contourClr>
              </a:sp3d>
            </c:spPr>
          </c:dPt>
          <c:dLbls>
            <c:dLbl>
              <c:idx val="0"/>
              <c:layout>
                <c:manualLayout>
                  <c:x val="3.3366694143618238E-2"/>
                  <c:y val="-7.5178930091967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fld id="{84287E69-96BB-4CDA-A49F-9545443B6E0E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Bodoni MT Black" panose="02070A03080606020203" pitchFamily="18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3787.6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2.8942466994310675E-2"/>
                  <c:y val="-7.6116756372697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fld id="{62F36339-4C81-40E7-B730-9876436C554F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Algerian" panose="04020705040A02060702" pitchFamily="82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26375.7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00CCFF"/>
              </a:contourClr>
            </a:sp3d>
          </c:spPr>
          <c:invertIfNegative val="0"/>
          <c:dLbls>
            <c:dLbl>
              <c:idx val="0"/>
              <c:layout>
                <c:manualLayout>
                  <c:x val="3.9030994663306715E-2"/>
                  <c:y val="-7.7751662884622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FF3014-8548-47DD-B735-B8D294036538}" type="VALUE">
                      <a:rPr lang="ru-RU" sz="1800" b="1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85466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box"/>
        <c:axId val="246974712"/>
        <c:axId val="246973536"/>
        <c:axId val="0"/>
      </c:bar3DChart>
      <c:catAx>
        <c:axId val="246974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6973536"/>
        <c:crosses val="autoZero"/>
        <c:auto val="1"/>
        <c:lblAlgn val="ctr"/>
        <c:lblOffset val="100"/>
        <c:noMultiLvlLbl val="0"/>
      </c:catAx>
      <c:valAx>
        <c:axId val="24697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97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5967-ED19-4EE4-BF5C-1766C98E5B4C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6313"/>
            <a:ext cx="544353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F6B7F-FC5D-4BCE-BB80-1CF91A9A4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0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F6B7F-FC5D-4BCE-BB80-1CF91A9A4B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9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6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03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8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186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6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8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1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4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75" y="579439"/>
            <a:ext cx="6108700" cy="1057275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24000" y="2060576"/>
            <a:ext cx="9144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8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Итоги контрольно-ревизионной работы Территориального фонда ОМС Республики Алтай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за 2022 год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536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6914" y="184680"/>
            <a:ext cx="18240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1524000" y="59626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20</a:t>
            </a:r>
            <a:r>
              <a:rPr lang="en-US" altLang="ru-RU" sz="2000" b="1" spc="300" dirty="0" smtClean="0">
                <a:solidFill>
                  <a:srgbClr val="002060"/>
                </a:solidFill>
                <a:latin typeface="Garamond" pitchFamily="18" charset="0"/>
              </a:rPr>
              <a:t>2</a:t>
            </a:r>
            <a:r>
              <a:rPr lang="ru-RU" altLang="ru-RU" sz="2000" b="1" spc="300" dirty="0" smtClean="0">
                <a:solidFill>
                  <a:srgbClr val="002060"/>
                </a:solidFill>
                <a:latin typeface="Garamond" pitchFamily="18" charset="0"/>
              </a:rPr>
              <a:t>3 </a:t>
            </a: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год</a:t>
            </a:r>
            <a:endParaRPr lang="en-US" altLang="ru-RU" sz="2000" b="1" spc="300" dirty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г. Горно-Алтайск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66914" y="5039256"/>
            <a:ext cx="833701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Алтынай Николаевна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Garamond" pitchFamily="18" charset="0"/>
              </a:rPr>
              <a:t>Шандыбаева</a:t>
            </a: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, </a:t>
            </a:r>
            <a:b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начальник КРО</a:t>
            </a:r>
            <a:endParaRPr lang="ru-RU" altLang="ru-RU" sz="20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Garamond" pitchFamily="18" charset="0"/>
              </a:rPr>
              <a:t>________________________________________________________________</a:t>
            </a:r>
            <a:endParaRPr lang="ru-RU" altLang="ru-RU" sz="20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1" y="624109"/>
            <a:ext cx="8942438" cy="55539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проверок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использования средств ОМС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–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плановые комплексные проверки</a:t>
            </a: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проверки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проверка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внеплановые проверки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/>
              <a:t>___________________________________________________________________________</a:t>
            </a: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6" y="624110"/>
            <a:ext cx="158742" cy="45719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5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39345" y="1422783"/>
            <a:ext cx="365655" cy="1266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CCECFF"/>
                </a:solidFill>
                <a:latin typeface="Garamond" panose="02020404030301010803" pitchFamily="18" charset="0"/>
              </a:rPr>
              <a:t>.</a:t>
            </a:r>
            <a:endParaRPr lang="ru-RU" altLang="en-US" sz="1200" dirty="0">
              <a:solidFill>
                <a:srgbClr val="CCECFF"/>
              </a:solidFill>
              <a:latin typeface="Garamond" panose="02020404030301010803" pitchFamily="18" charset="0"/>
            </a:endParaRPr>
          </a:p>
        </p:txBody>
      </p:sp>
      <p:pic>
        <p:nvPicPr>
          <p:cNvPr id="34820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6213475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980580" y="260648"/>
            <a:ext cx="9493664" cy="43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defRPr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Контроль за целевым использованием средств </a:t>
            </a:r>
            <a:r>
              <a:rPr lang="ru-RU" b="1" dirty="0" smtClean="0">
                <a:solidFill>
                  <a:srgbClr val="002060"/>
                </a:solidFill>
              </a:rPr>
              <a:t>ОМС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4869" y="5276931"/>
            <a:ext cx="8510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+mj-lt"/>
              </a:rPr>
              <a:t>Суммы нецелевого использования средств ОМС, штрафов и пени возмещены в бюджет ТФОМС Республики Алтай: в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2020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году в полном объеме –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8 805,3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, </a:t>
            </a:r>
            <a:endParaRPr lang="en-US" sz="1400" b="1" dirty="0">
              <a:solidFill>
                <a:srgbClr val="002060"/>
              </a:solidFill>
              <a:latin typeface="+mj-lt"/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+mj-lt"/>
              </a:rPr>
              <a:t>в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2021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году частично –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18225,3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, в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2022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году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частично в сумме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14054,8 </a:t>
            </a:r>
            <a:r>
              <a:rPr lang="ru-RU" sz="1400" dirty="0">
                <a:solidFill>
                  <a:srgbClr val="FF0000"/>
                </a:solidFill>
                <a:latin typeface="+mj-lt"/>
              </a:rPr>
              <a:t>тыс. руб.</a:t>
            </a:r>
            <a:r>
              <a:rPr lang="ru-RU" sz="14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85020"/>
              </p:ext>
            </p:extLst>
          </p:nvPr>
        </p:nvGraphicFramePr>
        <p:xfrm>
          <a:off x="2106346" y="727588"/>
          <a:ext cx="9367898" cy="4337488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6360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0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7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71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2020 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2021 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2022 </a:t>
                      </a:r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8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проверок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выявленного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839,8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b="0" i="0" u="none" strike="noStrike" baseline="0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485,7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16191,4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 всего: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860,7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2303,2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31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сумму нецелевого использования средств ОМС 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0763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размере 10 %,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проверок МО (тыс. руб.) 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784,0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1 648,5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1619,1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marL="0" indent="985838"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результатам проверок СМО (тыс. руб.)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684,1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Пеня за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суммы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6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нецелевого использования средств ОМС, штрафы и пени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18 225,3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18 510,9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355239"/>
              </p:ext>
            </p:extLst>
          </p:nvPr>
        </p:nvGraphicFramePr>
        <p:xfrm>
          <a:off x="1533832" y="550606"/>
          <a:ext cx="9970781" cy="558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9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261463"/>
              </p:ext>
            </p:extLst>
          </p:nvPr>
        </p:nvGraphicFramePr>
        <p:xfrm>
          <a:off x="1533832" y="550606"/>
          <a:ext cx="9970781" cy="5584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8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8127" y="324280"/>
            <a:ext cx="9689958" cy="1108725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ВИДЫ  НАРУШЕНИЙ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допускаемые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части 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нецелевого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средств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0142" y="1645920"/>
            <a:ext cx="9807943" cy="4629754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входящие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территориальную программу обязательного медицинского страхования и</a:t>
            </a:r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 </a:t>
            </a:r>
            <a:r>
              <a:rPr lang="ru-RU" sz="2600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тарифа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медицинской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  <a:endParaRPr lang="ru-RU" sz="1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 произведенные за счет средств ОМС,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осуществляющиеся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республиканского бюджета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иной приносящей доход деятельности (</a:t>
            </a:r>
            <a:r>
              <a:rPr lang="ru-RU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услуг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на оплату труда, в нарушение нормативных правовых актов и не входящие в действующую систему оплаты труда медицинской организации;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ОМС в отсутствие подтверждающих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</a:t>
            </a:r>
            <a:r>
              <a:rPr lang="ru-RU" sz="2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документов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9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1" y="982133"/>
            <a:ext cx="10261602" cy="5181600"/>
          </a:xfrm>
        </p:spPr>
        <p:txBody>
          <a:bodyPr>
            <a:noAutofit/>
          </a:bodyPr>
          <a:lstStyle/>
          <a:p>
            <a:pPr marL="177800" lvl="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1637,8 тыс. руб. – </a:t>
            </a:r>
            <a:r>
              <a:rPr lang="ru-RU" sz="115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Медикаменты и расходный материал.</a:t>
            </a:r>
          </a:p>
          <a:p>
            <a:pPr marL="177800" lvl="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приобретению лекарственных средств, не входящих в перечень </a:t>
            </a:r>
            <a:r>
              <a:rPr lang="ru-RU" sz="11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стандарты медицинской помощи и необоснованные решениями врачебной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индивидуальной непереносимости и (или) по жизненным показаниям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 расходным материалам,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приобретенных за счет средств ОМС, на оказание платных медицинских услуг; 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приобретению лекарственных средств (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антирабической 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счет средств ОМС, осуществляющихся за счет средств бюджетных ассигнований (ст. 15 Федерального закона от 17.09.1998 № 157-ФЗ).</a:t>
            </a:r>
          </a:p>
          <a:p>
            <a:pPr marL="177800" indent="0" algn="just">
              <a:spcBef>
                <a:spcPts val="0"/>
              </a:spcBef>
              <a:buNone/>
            </a:pPr>
            <a:endParaRPr lang="ru-RU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4556,0 тыс</a:t>
            </a:r>
            <a:r>
              <a:rPr lang="ru-RU" sz="115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5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средства.</a:t>
            </a:r>
            <a:endParaRPr lang="ru-RU" sz="115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приобретению основных средств (оборудование, производственный и хозяйственный инвентарь) стоимостью свыше </a:t>
            </a:r>
            <a:r>
              <a:rPr lang="ru-RU" sz="11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тысяч рублей за </a:t>
            </a:r>
            <a:r>
              <a:rPr lang="ru-RU" sz="11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0" algn="just">
              <a:spcBef>
                <a:spcPts val="0"/>
              </a:spcBef>
              <a:buNone/>
            </a:pPr>
            <a:endParaRPr lang="ru-RU" sz="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1167,1 тыс. руб. – </a:t>
            </a:r>
            <a:r>
              <a:rPr lang="ru-RU" sz="115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Командировочные расходы.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Возмещение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командировочных расходов работникам медицинской организации сверх установленных норм, в нарушение требований Постановлений Правительства Российской Федерации № </a:t>
            </a:r>
            <a:r>
              <a:rPr lang="ru-RU" sz="11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02.10.2002, № </a:t>
            </a:r>
            <a:r>
              <a:rPr lang="ru-RU" sz="11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13.10.2008, и Постановления Правительства Республики Алтай № </a:t>
            </a:r>
            <a:r>
              <a:rPr lang="ru-RU" sz="11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05.05.2017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на курсах повышения квалификации специалистов, не относящихся к медицинским персоналу (</a:t>
            </a:r>
            <a:r>
              <a:rPr lang="ru-RU" sz="11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административно-управленческого персонала (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экономист, бухгалтер, специалист отдела кадров и т.д.</a:t>
            </a:r>
            <a:r>
              <a:rPr lang="ru-RU" sz="11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1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Командировочные расходы, в том числе оплата обучения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связанные с профессиональной переподготовкой и повышением квалификации (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форумах, конференциях, дискуссионных клубах, 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съездах, тренингах  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т.д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командировочным расходам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работников, содержащихся за счет средств республиканского бюджета (</a:t>
            </a:r>
            <a:r>
              <a:rPr lang="ru-RU" sz="11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специалистов: </a:t>
            </a:r>
            <a:r>
              <a:rPr lang="ru-RU" sz="115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фтизиатр, нарколог, психиатр, патологоанатом, в том числе средний медицинский персонал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от иной приносящей доход деятельности (платных услуг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1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endParaRPr lang="ru-RU" sz="500" b="1" i="1" dirty="0">
              <a:solidFill>
                <a:srgbClr val="110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723,9  </a:t>
            </a:r>
            <a:r>
              <a:rPr lang="ru-RU" sz="115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5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материальны запасы.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прочих материальных запасов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входящих в структуру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 (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 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 воздушных, гирлянды, бумаги для фотоаппарата, 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картин, открыток 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прочих материальных запасов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</a:t>
            </a:r>
            <a:r>
              <a:rPr lang="ru-RU" sz="11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оказании платных медицинских 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(</a:t>
            </a:r>
            <a:r>
              <a:rPr lang="ru-RU" sz="115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бланочной продукции, расходных материалов, кассовой ленты, тесты ИХА-факторы и пр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7800" indent="0" algn="just">
              <a:spcBef>
                <a:spcPts val="0"/>
              </a:spcBef>
              <a:buFontTx/>
              <a:buChar char="-"/>
            </a:pPr>
            <a:endParaRPr lang="ru-RU" sz="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15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1858,0  </a:t>
            </a:r>
            <a:r>
              <a:rPr lang="ru-RU" sz="115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15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вложения (капитальный ремонт оборудования).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монтажу, установке техническом сопровождении программных комплексов и систем, не связанных с реализацией территориальной программы ОМС (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видеонаблюдения, охранно-пожарной и тревожной сигнализации и др</a:t>
            </a:r>
            <a:r>
              <a:rPr lang="ru-RU" sz="115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1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52134" y="200555"/>
            <a:ext cx="9584268" cy="536045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 видам расходов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3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8667" y="990600"/>
            <a:ext cx="10261600" cy="5190067"/>
          </a:xfrm>
        </p:spPr>
        <p:txBody>
          <a:bodyPr>
            <a:normAutofit fontScale="25000" lnSpcReduction="20000"/>
          </a:bodyPr>
          <a:lstStyle/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4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622,3  </a:t>
            </a:r>
            <a:r>
              <a:rPr lang="ru-RU" sz="44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4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 услуги по содержанию имущества.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коммунальным услугам зданий, кабинетов, содержащихся за счет средств республиканского бюджета (</a:t>
            </a:r>
            <a:r>
              <a:rPr lang="ru-RU" sz="44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морга, кабинеты врача фтизиатра и врача психиатра-нарколога, содержащихся за счет средств республиканского бюджета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b="1" dirty="0" smtClean="0">
              <a:solidFill>
                <a:srgbClr val="1717D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685,9  </a:t>
            </a:r>
            <a:r>
              <a:rPr lang="ru-RU" sz="4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4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Горюче-смазочные </a:t>
            </a:r>
            <a:r>
              <a:rPr lang="ru-RU" sz="4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(ГСМ).</a:t>
            </a:r>
            <a:endParaRPr lang="ru-RU" sz="4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списанию ГСМ сверх установленных норм, в нарушение распоряжения Министерства транспорта Российской Федерации № 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АМ-23-р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14.03.2008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1717D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4376,5  </a:t>
            </a:r>
            <a:r>
              <a:rPr lang="ru-RU" sz="4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4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труда.</a:t>
            </a:r>
            <a:endParaRPr lang="ru-RU" sz="4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(в том числе премии) не в соответствии с трудовым договором, заключенным с работником и приказами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МО;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персонального повышающего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коэффициента;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районного и северного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коэффициентов;</a:t>
            </a:r>
            <a:r>
              <a:rPr lang="en-US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за работу в выходной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день; 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в период фактического нахождения работника в отпуске и в командировке, произведенной не в соответствии с табелем учета рабочего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 неправомерная доплата выплаты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стимулирующего характера в виде премиальных выплат в нарушение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приказа; неправомерная выплата отпускных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компенсации за неиспользованный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отпуск; неправомерная выплата доплаты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совмещение должностей (профессий), за расширение зоны обслуживания и увеличение объема работы;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заработной платы, связанной с установлением завышенных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окладов </a:t>
            </a:r>
            <a:r>
              <a:rPr lang="ru-RU" sz="4200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 соответствие с профессиональной квалификационной группой и квалификационным уровнем перечня должностей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штатном расписании (</a:t>
            </a:r>
            <a:r>
              <a:rPr lang="ru-RU" sz="4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должностям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сверх установленных размеров, в нарушение действующего Положения об оплате труда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МО; неправомерная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 до МРОТ, в случаях превышения заработной платы работника установленного минимального размера оплаты труда (</a:t>
            </a:r>
            <a:r>
              <a:rPr lang="ru-RU" sz="4200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МРОТ)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нарушение Федерального закона № 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82-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от 19.06.2000 «О минимальном размере оплаты труда» и ст. 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 расходы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оплате труда структурного подразделения, содержащегося за счет средств от иной приносящей доход деятельности (платных услуг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451,9  тыс. руб. – </a:t>
            </a:r>
            <a:r>
              <a:rPr lang="ru-RU" sz="4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произведенные без подтверждающих документов.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без приказа;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заработной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в период нахождения работника в очередном ежегодном отпуске, в том числе в отпуске без содержания (</a:t>
            </a:r>
            <a:r>
              <a:rPr lang="ru-RU" sz="4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сохранения заработной платы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4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Возмещение командировочных расходов работникам медицинской организации не подтвержденные первичными бухгалтерскими документами (</a:t>
            </a:r>
            <a:r>
              <a:rPr lang="ru-RU" sz="420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 за проезд, квитанция (счет) за проживание и пр.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произведенные без приказа медицинской организации о направлении работника в служебную командировку;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Оплата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за сверхурочное время работы (в пути) в период нахождения работника в командировке без приказа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4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и списание лекарственных препаратов без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первичных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 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(в том числе: </a:t>
            </a:r>
            <a:r>
              <a:rPr lang="ru-RU" sz="42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оборудования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без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Неправомерное списание ГСМ без подтверждающих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</a:t>
            </a:r>
            <a:r>
              <a:rPr lang="ru-RU" sz="4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путевых листов</a:t>
            </a: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4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4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112,0  </a:t>
            </a:r>
            <a:r>
              <a:rPr lang="ru-RU" sz="4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4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</a:t>
            </a:r>
            <a:r>
              <a:rPr lang="ru-RU" sz="4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52133" y="211667"/>
            <a:ext cx="9618134" cy="524933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 видам расходов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455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1025" y="683377"/>
            <a:ext cx="45719" cy="120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ECFF"/>
                </a:solidFill>
              </a:rPr>
              <a:t>.</a:t>
            </a:r>
            <a:endParaRPr lang="ru-RU" dirty="0">
              <a:solidFill>
                <a:srgbClr val="CCE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2492" y="1854199"/>
            <a:ext cx="8915400" cy="23368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1" y="633042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5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</TotalTime>
  <Words>1098</Words>
  <Application>Microsoft Office PowerPoint</Application>
  <PresentationFormat>Широкоэкранный</PresentationFormat>
  <Paragraphs>141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Algerian</vt:lpstr>
      <vt:lpstr>Arial</vt:lpstr>
      <vt:lpstr>Bodoni MT Black</vt:lpstr>
      <vt:lpstr>Calibri</vt:lpstr>
      <vt:lpstr>Century Gothic</vt:lpstr>
      <vt:lpstr>Garamond</vt:lpstr>
      <vt:lpstr>Times New Roman</vt:lpstr>
      <vt:lpstr>Wingdings</vt:lpstr>
      <vt:lpstr>Wingdings 3</vt:lpstr>
      <vt:lpstr>Легкий дым</vt:lpstr>
      <vt:lpstr>Территориальный фонд обязательного медицинского страхования Республики Алтай</vt:lpstr>
      <vt:lpstr>.</vt:lpstr>
      <vt:lpstr>Презентация PowerPoint</vt:lpstr>
      <vt:lpstr>.</vt:lpstr>
      <vt:lpstr>.</vt:lpstr>
      <vt:lpstr>ОСНОВНЫЕ  ВИДЫ  НАРУШЕНИЙ допускаемые МО, в части нецелевого использования средств ОМС:</vt:lpstr>
      <vt:lpstr>Нарушения по видам расходов</vt:lpstr>
      <vt:lpstr>Нарушения по видам расходов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нарушений,  допускаемые медицинскими организациями?:</dc:title>
  <dc:creator>shandybaeva</dc:creator>
  <cp:lastModifiedBy>shandybaeva</cp:lastModifiedBy>
  <cp:revision>139</cp:revision>
  <cp:lastPrinted>2023-02-02T08:06:46Z</cp:lastPrinted>
  <dcterms:created xsi:type="dcterms:W3CDTF">2022-04-13T09:13:31Z</dcterms:created>
  <dcterms:modified xsi:type="dcterms:W3CDTF">2023-02-02T09:24:39Z</dcterms:modified>
</cp:coreProperties>
</file>