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38" r:id="rId1"/>
  </p:sldMasterIdLst>
  <p:notesMasterIdLst>
    <p:notesMasterId r:id="rId8"/>
  </p:notesMasterIdLst>
  <p:handoutMasterIdLst>
    <p:handoutMasterId r:id="rId9"/>
  </p:handoutMasterIdLst>
  <p:sldIdLst>
    <p:sldId id="508" r:id="rId2"/>
    <p:sldId id="551" r:id="rId3"/>
    <p:sldId id="552" r:id="rId4"/>
    <p:sldId id="555" r:id="rId5"/>
    <p:sldId id="554" r:id="rId6"/>
    <p:sldId id="471" r:id="rId7"/>
  </p:sldIdLst>
  <p:sldSz cx="12192000" cy="6858000"/>
  <p:notesSz cx="6858000" cy="9947275"/>
  <p:defaultTextStyle>
    <a:defPPr>
      <a:defRPr lang="ru-RU"/>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2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6699"/>
    <a:srgbClr val="FF7C80"/>
    <a:srgbClr val="6600FF"/>
    <a:srgbClr val="CCFFCC"/>
    <a:srgbClr val="9BBB59"/>
    <a:srgbClr val="F698DB"/>
    <a:srgbClr val="FF66CC"/>
    <a:srgbClr val="32D688"/>
    <a:srgbClr val="FAC2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FD4443E-F989-4FC4-A0C8-D5A2AF1F390B}" styleName="Темный стиль 1 — акцент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2" autoAdjust="0"/>
    <p:restoredTop sz="95397" autoAdjust="0"/>
  </p:normalViewPr>
  <p:slideViewPr>
    <p:cSldViewPr>
      <p:cViewPr varScale="1">
        <p:scale>
          <a:sx n="111" d="100"/>
          <a:sy n="111" d="100"/>
        </p:scale>
        <p:origin x="360" y="78"/>
      </p:cViewPr>
      <p:guideLst>
        <p:guide orient="horz" pos="2160"/>
        <p:guide pos="3840"/>
        <p:guide orient="horz" pos="225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4" y="3"/>
            <a:ext cx="2972548" cy="497921"/>
          </a:xfrm>
          <a:prstGeom prst="rect">
            <a:avLst/>
          </a:prstGeom>
          <a:noFill/>
          <a:ln>
            <a:noFill/>
          </a:ln>
          <a:effectLst/>
          <a:extLst/>
        </p:spPr>
        <p:txBody>
          <a:bodyPr vert="horz" wrap="square" lIns="91858" tIns="45929" rIns="91858" bIns="45929" numCol="1" anchor="t" anchorCtr="0" compatLnSpc="1">
            <a:prstTxWarp prst="textNoShape">
              <a:avLst/>
            </a:prstTxWarp>
          </a:bodyPr>
          <a:lstStyle>
            <a:lvl1pPr eaLnBrk="1" hangingPunct="1">
              <a:defRPr sz="1200">
                <a:latin typeface="Arial" pitchFamily="34" charset="0"/>
              </a:defRPr>
            </a:lvl1pPr>
          </a:lstStyle>
          <a:p>
            <a:pPr>
              <a:defRPr/>
            </a:pPr>
            <a:endParaRPr lang="ru-RU" dirty="0"/>
          </a:p>
        </p:txBody>
      </p:sp>
      <p:sp>
        <p:nvSpPr>
          <p:cNvPr id="172035" name="Rectangle 3"/>
          <p:cNvSpPr>
            <a:spLocks noGrp="1" noChangeArrowheads="1"/>
          </p:cNvSpPr>
          <p:nvPr>
            <p:ph type="dt" sz="quarter" idx="1"/>
          </p:nvPr>
        </p:nvSpPr>
        <p:spPr bwMode="auto">
          <a:xfrm>
            <a:off x="3883856" y="3"/>
            <a:ext cx="2972548" cy="497921"/>
          </a:xfrm>
          <a:prstGeom prst="rect">
            <a:avLst/>
          </a:prstGeom>
          <a:noFill/>
          <a:ln>
            <a:noFill/>
          </a:ln>
          <a:effectLst/>
          <a:extLst/>
        </p:spPr>
        <p:txBody>
          <a:bodyPr vert="horz" wrap="square" lIns="91858" tIns="45929" rIns="91858" bIns="45929" numCol="1" anchor="t" anchorCtr="0" compatLnSpc="1">
            <a:prstTxWarp prst="textNoShape">
              <a:avLst/>
            </a:prstTxWarp>
          </a:bodyPr>
          <a:lstStyle>
            <a:lvl1pPr algn="r" eaLnBrk="1" hangingPunct="1">
              <a:defRPr sz="1200">
                <a:latin typeface="Arial" pitchFamily="34" charset="0"/>
              </a:defRPr>
            </a:lvl1pPr>
          </a:lstStyle>
          <a:p>
            <a:pPr>
              <a:defRPr/>
            </a:pPr>
            <a:endParaRPr lang="ru-RU" dirty="0"/>
          </a:p>
        </p:txBody>
      </p:sp>
      <p:sp>
        <p:nvSpPr>
          <p:cNvPr id="172036" name="Rectangle 4"/>
          <p:cNvSpPr>
            <a:spLocks noGrp="1" noChangeArrowheads="1"/>
          </p:cNvSpPr>
          <p:nvPr>
            <p:ph type="ftr" sz="quarter" idx="2"/>
          </p:nvPr>
        </p:nvSpPr>
        <p:spPr bwMode="auto">
          <a:xfrm>
            <a:off x="4" y="9447770"/>
            <a:ext cx="2972548" cy="497920"/>
          </a:xfrm>
          <a:prstGeom prst="rect">
            <a:avLst/>
          </a:prstGeom>
          <a:noFill/>
          <a:ln>
            <a:noFill/>
          </a:ln>
          <a:effectLst/>
          <a:extLst/>
        </p:spPr>
        <p:txBody>
          <a:bodyPr vert="horz" wrap="square" lIns="91858" tIns="45929" rIns="91858" bIns="45929" numCol="1" anchor="b" anchorCtr="0" compatLnSpc="1">
            <a:prstTxWarp prst="textNoShape">
              <a:avLst/>
            </a:prstTxWarp>
          </a:bodyPr>
          <a:lstStyle>
            <a:lvl1pPr eaLnBrk="1" hangingPunct="1">
              <a:defRPr sz="1200">
                <a:latin typeface="Arial" pitchFamily="34" charset="0"/>
              </a:defRPr>
            </a:lvl1pPr>
          </a:lstStyle>
          <a:p>
            <a:pPr>
              <a:defRPr/>
            </a:pPr>
            <a:endParaRPr lang="ru-RU" dirty="0"/>
          </a:p>
        </p:txBody>
      </p:sp>
      <p:sp>
        <p:nvSpPr>
          <p:cNvPr id="172037" name="Rectangle 5"/>
          <p:cNvSpPr>
            <a:spLocks noGrp="1" noChangeArrowheads="1"/>
          </p:cNvSpPr>
          <p:nvPr>
            <p:ph type="sldNum" sz="quarter" idx="3"/>
          </p:nvPr>
        </p:nvSpPr>
        <p:spPr bwMode="auto">
          <a:xfrm>
            <a:off x="3883856" y="9447770"/>
            <a:ext cx="2972548" cy="497920"/>
          </a:xfrm>
          <a:prstGeom prst="rect">
            <a:avLst/>
          </a:prstGeom>
          <a:noFill/>
          <a:ln>
            <a:noFill/>
          </a:ln>
          <a:effectLst/>
          <a:extLst/>
        </p:spPr>
        <p:txBody>
          <a:bodyPr vert="horz" wrap="square" lIns="91858" tIns="45929" rIns="91858" bIns="45929" numCol="1" anchor="b" anchorCtr="0" compatLnSpc="1">
            <a:prstTxWarp prst="textNoShape">
              <a:avLst/>
            </a:prstTxWarp>
          </a:bodyPr>
          <a:lstStyle>
            <a:lvl1pPr algn="r" eaLnBrk="1" hangingPunct="1">
              <a:defRPr sz="1200"/>
            </a:lvl1pPr>
          </a:lstStyle>
          <a:p>
            <a:pPr>
              <a:defRPr/>
            </a:pPr>
            <a:fld id="{D4159D5D-970B-48F4-98AA-7BFA948D6B67}" type="slidenum">
              <a:rPr lang="ru-RU"/>
              <a:pPr>
                <a:defRPr/>
              </a:pPr>
              <a:t>‹#›</a:t>
            </a:fld>
            <a:endParaRPr lang="ru-RU" dirty="0"/>
          </a:p>
        </p:txBody>
      </p:sp>
    </p:spTree>
    <p:extLst>
      <p:ext uri="{BB962C8B-B14F-4D97-AF65-F5344CB8AC3E}">
        <p14:creationId xmlns:p14="http://schemas.microsoft.com/office/powerpoint/2010/main" val="780548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4" y="3"/>
            <a:ext cx="2972548" cy="497921"/>
          </a:xfrm>
          <a:prstGeom prst="rect">
            <a:avLst/>
          </a:prstGeom>
          <a:noFill/>
          <a:ln>
            <a:noFill/>
          </a:ln>
          <a:effectLst/>
          <a:extLst/>
        </p:spPr>
        <p:txBody>
          <a:bodyPr vert="horz" wrap="square" lIns="91858" tIns="45929" rIns="91858" bIns="45929" numCol="1" anchor="t" anchorCtr="0" compatLnSpc="1">
            <a:prstTxWarp prst="textNoShape">
              <a:avLst/>
            </a:prstTxWarp>
          </a:bodyPr>
          <a:lstStyle>
            <a:lvl1pPr eaLnBrk="1" hangingPunct="1">
              <a:defRPr sz="1200">
                <a:latin typeface="Arial" pitchFamily="34" charset="0"/>
              </a:defRPr>
            </a:lvl1pPr>
          </a:lstStyle>
          <a:p>
            <a:pPr>
              <a:defRPr/>
            </a:pPr>
            <a:endParaRPr lang="ru-RU" dirty="0"/>
          </a:p>
        </p:txBody>
      </p:sp>
      <p:sp>
        <p:nvSpPr>
          <p:cNvPr id="169987" name="Rectangle 3"/>
          <p:cNvSpPr>
            <a:spLocks noGrp="1" noChangeArrowheads="1"/>
          </p:cNvSpPr>
          <p:nvPr>
            <p:ph type="dt" idx="1"/>
          </p:nvPr>
        </p:nvSpPr>
        <p:spPr bwMode="auto">
          <a:xfrm>
            <a:off x="3883856" y="3"/>
            <a:ext cx="2972548" cy="497921"/>
          </a:xfrm>
          <a:prstGeom prst="rect">
            <a:avLst/>
          </a:prstGeom>
          <a:noFill/>
          <a:ln>
            <a:noFill/>
          </a:ln>
          <a:effectLst/>
          <a:extLst/>
        </p:spPr>
        <p:txBody>
          <a:bodyPr vert="horz" wrap="square" lIns="91858" tIns="45929" rIns="91858" bIns="45929" numCol="1" anchor="t" anchorCtr="0" compatLnSpc="1">
            <a:prstTxWarp prst="textNoShape">
              <a:avLst/>
            </a:prstTxWarp>
          </a:bodyPr>
          <a:lstStyle>
            <a:lvl1pPr algn="r" eaLnBrk="1" hangingPunct="1">
              <a:defRPr sz="1200">
                <a:latin typeface="Arial" pitchFamily="34" charset="0"/>
              </a:defRPr>
            </a:lvl1pPr>
          </a:lstStyle>
          <a:p>
            <a:pPr>
              <a:defRPr/>
            </a:pPr>
            <a:endParaRPr lang="ru-RU" dirty="0"/>
          </a:p>
        </p:txBody>
      </p:sp>
      <p:sp>
        <p:nvSpPr>
          <p:cNvPr id="3076" name="Rectangle 4"/>
          <p:cNvSpPr>
            <a:spLocks noGrp="1" noRot="1" noChangeAspect="1" noChangeArrowheads="1" noTextEdit="1"/>
          </p:cNvSpPr>
          <p:nvPr>
            <p:ph type="sldImg" idx="2"/>
          </p:nvPr>
        </p:nvSpPr>
        <p:spPr bwMode="auto">
          <a:xfrm>
            <a:off x="112713" y="746125"/>
            <a:ext cx="6632575"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9" name="Rectangle 5"/>
          <p:cNvSpPr>
            <a:spLocks noGrp="1" noChangeArrowheads="1"/>
          </p:cNvSpPr>
          <p:nvPr>
            <p:ph type="body" sz="quarter" idx="3"/>
          </p:nvPr>
        </p:nvSpPr>
        <p:spPr bwMode="auto">
          <a:xfrm>
            <a:off x="685482" y="4724685"/>
            <a:ext cx="5487040" cy="4476512"/>
          </a:xfrm>
          <a:prstGeom prst="rect">
            <a:avLst/>
          </a:prstGeom>
          <a:noFill/>
          <a:ln>
            <a:noFill/>
          </a:ln>
          <a:effectLst/>
          <a:extLst/>
        </p:spPr>
        <p:txBody>
          <a:bodyPr vert="horz" wrap="square" lIns="91858" tIns="45929" rIns="91858" bIns="45929"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69990" name="Rectangle 6"/>
          <p:cNvSpPr>
            <a:spLocks noGrp="1" noChangeArrowheads="1"/>
          </p:cNvSpPr>
          <p:nvPr>
            <p:ph type="ftr" sz="quarter" idx="4"/>
          </p:nvPr>
        </p:nvSpPr>
        <p:spPr bwMode="auto">
          <a:xfrm>
            <a:off x="4" y="9447770"/>
            <a:ext cx="2972548" cy="497920"/>
          </a:xfrm>
          <a:prstGeom prst="rect">
            <a:avLst/>
          </a:prstGeom>
          <a:noFill/>
          <a:ln>
            <a:noFill/>
          </a:ln>
          <a:effectLst/>
          <a:extLst/>
        </p:spPr>
        <p:txBody>
          <a:bodyPr vert="horz" wrap="square" lIns="91858" tIns="45929" rIns="91858" bIns="45929" numCol="1" anchor="b" anchorCtr="0" compatLnSpc="1">
            <a:prstTxWarp prst="textNoShape">
              <a:avLst/>
            </a:prstTxWarp>
          </a:bodyPr>
          <a:lstStyle>
            <a:lvl1pPr eaLnBrk="1" hangingPunct="1">
              <a:defRPr sz="1200">
                <a:latin typeface="Arial" pitchFamily="34" charset="0"/>
              </a:defRPr>
            </a:lvl1pPr>
          </a:lstStyle>
          <a:p>
            <a:pPr>
              <a:defRPr/>
            </a:pPr>
            <a:endParaRPr lang="ru-RU" dirty="0"/>
          </a:p>
        </p:txBody>
      </p:sp>
      <p:sp>
        <p:nvSpPr>
          <p:cNvPr id="169991" name="Rectangle 7"/>
          <p:cNvSpPr>
            <a:spLocks noGrp="1" noChangeArrowheads="1"/>
          </p:cNvSpPr>
          <p:nvPr>
            <p:ph type="sldNum" sz="quarter" idx="5"/>
          </p:nvPr>
        </p:nvSpPr>
        <p:spPr bwMode="auto">
          <a:xfrm>
            <a:off x="3883856" y="9447770"/>
            <a:ext cx="2972548" cy="497920"/>
          </a:xfrm>
          <a:prstGeom prst="rect">
            <a:avLst/>
          </a:prstGeom>
          <a:noFill/>
          <a:ln>
            <a:noFill/>
          </a:ln>
          <a:effectLst/>
          <a:extLst/>
        </p:spPr>
        <p:txBody>
          <a:bodyPr vert="horz" wrap="square" lIns="91858" tIns="45929" rIns="91858" bIns="45929" numCol="1" anchor="b" anchorCtr="0" compatLnSpc="1">
            <a:prstTxWarp prst="textNoShape">
              <a:avLst/>
            </a:prstTxWarp>
          </a:bodyPr>
          <a:lstStyle>
            <a:lvl1pPr algn="r" eaLnBrk="1" hangingPunct="1">
              <a:defRPr sz="1200"/>
            </a:lvl1pPr>
          </a:lstStyle>
          <a:p>
            <a:pPr>
              <a:defRPr/>
            </a:pPr>
            <a:fld id="{050C4085-8694-454E-B9B7-E7AA897E06FA}" type="slidenum">
              <a:rPr lang="ru-RU"/>
              <a:pPr>
                <a:defRPr/>
              </a:pPr>
              <a:t>‹#›</a:t>
            </a:fld>
            <a:endParaRPr lang="ru-RU" dirty="0"/>
          </a:p>
        </p:txBody>
      </p:sp>
    </p:spTree>
    <p:extLst>
      <p:ext uri="{BB962C8B-B14F-4D97-AF65-F5344CB8AC3E}">
        <p14:creationId xmlns:p14="http://schemas.microsoft.com/office/powerpoint/2010/main" val="3082401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7"/>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sz="2400" dirty="0">
              <a:solidFill>
                <a:prstClr val="black"/>
              </a:solidFill>
            </a:endParaRPr>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sz="2400" dirty="0">
              <a:solidFill>
                <a:prstClr val="black"/>
              </a:solidFill>
            </a:endParaRPr>
          </a:p>
        </p:txBody>
      </p:sp>
      <p:sp>
        <p:nvSpPr>
          <p:cNvPr id="119810" name="Rectangle 2"/>
          <p:cNvSpPr>
            <a:spLocks noGrp="1" noChangeArrowheads="1"/>
          </p:cNvSpPr>
          <p:nvPr>
            <p:ph type="ctrTitle"/>
          </p:nvPr>
        </p:nvSpPr>
        <p:spPr>
          <a:xfrm>
            <a:off x="1219201" y="1524000"/>
            <a:ext cx="10164233" cy="1752600"/>
          </a:xfrm>
        </p:spPr>
        <p:txBody>
          <a:bodyPr/>
          <a:lstStyle>
            <a:lvl1pPr>
              <a:defRPr/>
            </a:lvl1pPr>
          </a:lstStyle>
          <a:p>
            <a:pPr lvl="0"/>
            <a:r>
              <a:rPr lang="ru-RU" altLang="en-US" noProof="0" smtClean="0"/>
              <a:t>Образец заголовка</a:t>
            </a:r>
          </a:p>
        </p:txBody>
      </p:sp>
      <p:sp>
        <p:nvSpPr>
          <p:cNvPr id="119811" name="Rectangle 3"/>
          <p:cNvSpPr>
            <a:spLocks noGrp="1" noChangeArrowheads="1"/>
          </p:cNvSpPr>
          <p:nvPr>
            <p:ph type="subTitle" idx="1"/>
          </p:nvPr>
        </p:nvSpPr>
        <p:spPr>
          <a:xfrm>
            <a:off x="2641600" y="3962400"/>
            <a:ext cx="8737600" cy="1752600"/>
          </a:xfrm>
        </p:spPr>
        <p:txBody>
          <a:bodyPr/>
          <a:lstStyle>
            <a:lvl1pPr marL="0" indent="0" algn="ctr">
              <a:buFont typeface="Wingdings" pitchFamily="2" charset="2"/>
              <a:buNone/>
              <a:defRPr/>
            </a:lvl1pPr>
          </a:lstStyle>
          <a:p>
            <a:pPr lvl="0"/>
            <a:r>
              <a:rPr lang="ru-RU" altLang="en-US" noProof="0" smtClean="0"/>
              <a:t>Образец подзаголовка</a:t>
            </a:r>
          </a:p>
        </p:txBody>
      </p:sp>
      <p:sp>
        <p:nvSpPr>
          <p:cNvPr id="6" name="Rectangle 4"/>
          <p:cNvSpPr>
            <a:spLocks noGrp="1" noChangeArrowheads="1"/>
          </p:cNvSpPr>
          <p:nvPr>
            <p:ph type="dt" sz="half" idx="10"/>
          </p:nvPr>
        </p:nvSpPr>
        <p:spPr/>
        <p:txBody>
          <a:bodyPr/>
          <a:lstStyle>
            <a:lvl1pPr>
              <a:defRPr/>
            </a:lvl1pPr>
          </a:lstStyle>
          <a:p>
            <a:pPr>
              <a:defRPr/>
            </a:pPr>
            <a:fld id="{A681CCB1-CFB5-480D-AE21-44CFB7761679}" type="datetime1">
              <a:rPr lang="ru-RU" smtClean="0">
                <a:solidFill>
                  <a:prstClr val="black"/>
                </a:solidFill>
              </a:rPr>
              <a:pPr>
                <a:defRPr/>
              </a:pPr>
              <a:t>02.02.2023</a:t>
            </a:fld>
            <a:endParaRPr lang="ru-RU" altLang="en-US" dirty="0">
              <a:solidFill>
                <a:prstClr val="black"/>
              </a:solidFill>
            </a:endParaRPr>
          </a:p>
        </p:txBody>
      </p:sp>
      <p:sp>
        <p:nvSpPr>
          <p:cNvPr id="7" name="Rectangle 5"/>
          <p:cNvSpPr>
            <a:spLocks noGrp="1" noChangeArrowheads="1"/>
          </p:cNvSpPr>
          <p:nvPr>
            <p:ph type="ftr" sz="quarter" idx="11"/>
          </p:nvPr>
        </p:nvSpPr>
        <p:spPr>
          <a:xfrm>
            <a:off x="4165600" y="6243638"/>
            <a:ext cx="3860800" cy="457200"/>
          </a:xfrm>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8" name="Rectangle 6"/>
          <p:cNvSpPr>
            <a:spLocks noGrp="1" noChangeArrowheads="1"/>
          </p:cNvSpPr>
          <p:nvPr>
            <p:ph type="sldNum" sz="quarter" idx="12"/>
          </p:nvPr>
        </p:nvSpPr>
        <p:spPr/>
        <p:txBody>
          <a:bodyPr/>
          <a:lstStyle>
            <a:lvl1pPr>
              <a:defRPr/>
            </a:lvl1pPr>
          </a:lstStyle>
          <a:p>
            <a:pPr>
              <a:defRPr/>
            </a:pPr>
            <a:fld id="{CDE04842-67B4-46AE-918A-152E0B47517C}"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397463468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D12B0D7-0EF6-4C5C-ACD7-370A9CBDE0C1}" type="datetime1">
              <a:rPr lang="ru-RU" smtClean="0">
                <a:solidFill>
                  <a:prstClr val="black"/>
                </a:solidFill>
              </a:rPr>
              <a:pPr>
                <a:defRPr/>
              </a:pPr>
              <a:t>02.02.2023</a:t>
            </a:fld>
            <a:endParaRPr lang="ru-RU" altLang="en-US"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F1AE0B1-65BF-4D4A-906E-36F6D6AAC719}"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324251449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7813"/>
            <a:ext cx="27432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7813"/>
            <a:ext cx="80264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6B2A90DD-D767-40F3-8931-1ED50BB87D56}" type="datetime1">
              <a:rPr lang="ru-RU" smtClean="0">
                <a:solidFill>
                  <a:prstClr val="black"/>
                </a:solidFill>
              </a:rPr>
              <a:pPr>
                <a:defRPr/>
              </a:pPr>
              <a:t>02.02.2023</a:t>
            </a:fld>
            <a:endParaRPr lang="ru-RU" altLang="en-US"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32873A-28E0-43E4-9A06-BE1C1403B05A}"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150198365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7814"/>
            <a:ext cx="10972800" cy="11398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09600" y="1600201"/>
            <a:ext cx="10972800" cy="4530725"/>
          </a:xfrm>
        </p:spPr>
        <p:txBody>
          <a:bodyPr/>
          <a:lstStyle/>
          <a:p>
            <a:pPr lvl="0"/>
            <a:endParaRPr lang="ru-RU" noProof="0" dirty="0"/>
          </a:p>
        </p:txBody>
      </p:sp>
      <p:sp>
        <p:nvSpPr>
          <p:cNvPr id="4" name="Rectangle 4"/>
          <p:cNvSpPr>
            <a:spLocks noGrp="1" noChangeArrowheads="1"/>
          </p:cNvSpPr>
          <p:nvPr>
            <p:ph type="dt" sz="half" idx="10"/>
          </p:nvPr>
        </p:nvSpPr>
        <p:spPr>
          <a:ln/>
        </p:spPr>
        <p:txBody>
          <a:bodyPr/>
          <a:lstStyle>
            <a:lvl1pPr>
              <a:defRPr/>
            </a:lvl1pPr>
          </a:lstStyle>
          <a:p>
            <a:pPr>
              <a:defRPr/>
            </a:pPr>
            <a:fld id="{F6256F2D-CE9E-4A6A-9938-1460858AEFF4}" type="datetime1">
              <a:rPr lang="ru-RU" smtClean="0">
                <a:solidFill>
                  <a:prstClr val="black"/>
                </a:solidFill>
              </a:rPr>
              <a:pPr>
                <a:defRPr/>
              </a:pPr>
              <a:t>02.02.2023</a:t>
            </a:fld>
            <a:endParaRPr lang="ru-RU" altLang="en-US"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3D9907C-49C4-444C-B496-9CF2804594F8}"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3914808864"/>
      </p:ext>
    </p:extLst>
  </p:cSld>
  <p:clrMapOvr>
    <a:masterClrMapping/>
  </p:clrMapOvr>
  <p:transition>
    <p:fade/>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609600" y="277813"/>
            <a:ext cx="109728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256F2D-CE9E-4A6A-9938-1460858AEFF4}" type="datetime1">
              <a:rPr lang="ru-RU" smtClean="0">
                <a:solidFill>
                  <a:prstClr val="black"/>
                </a:solidFill>
              </a:rPr>
              <a:pPr>
                <a:defRPr/>
              </a:pPr>
              <a:t>02.02.2023</a:t>
            </a:fld>
            <a:endParaRPr lang="ru-RU" altLang="en-US" dirty="0">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3D9907C-49C4-444C-B496-9CF2804594F8}"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3714154996"/>
      </p:ext>
    </p:extLst>
  </p:cSld>
  <p:clrMapOvr>
    <a:masterClrMapping/>
  </p:clrMapOvr>
  <p:transition>
    <p:fade/>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4E13BDCB-3618-490A-8786-0BAB4E01991C}" type="datetime1">
              <a:rPr lang="ru-RU" smtClean="0">
                <a:solidFill>
                  <a:prstClr val="black"/>
                </a:solidFill>
              </a:rPr>
              <a:pPr>
                <a:defRPr/>
              </a:pPr>
              <a:t>02.02.2023</a:t>
            </a:fld>
            <a:endParaRPr lang="ru-RU" altLang="en-US"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00CE6C7-D44F-48FF-85F8-663A3342ABC0}"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24635978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4C7DAC1D-1D61-430E-8805-6995962930CF}" type="datetime1">
              <a:rPr lang="ru-RU" smtClean="0">
                <a:solidFill>
                  <a:prstClr val="black"/>
                </a:solidFill>
              </a:rPr>
              <a:pPr>
                <a:defRPr/>
              </a:pPr>
              <a:t>02.02.2023</a:t>
            </a:fld>
            <a:endParaRPr lang="ru-RU" altLang="en-US" dirty="0">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0D33E8-D6AF-4D6C-9075-3B06C9B6FD02}"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39340609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98054D65-35AC-4CD1-8188-D1420241CD46}" type="datetime1">
              <a:rPr lang="ru-RU" smtClean="0">
                <a:solidFill>
                  <a:prstClr val="black"/>
                </a:solidFill>
              </a:rPr>
              <a:pPr>
                <a:defRPr/>
              </a:pPr>
              <a:t>02.02.2023</a:t>
            </a:fld>
            <a:endParaRPr lang="ru-RU" altLang="en-US"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BD7C3AA-F76A-4DA1-A056-E92B7F134766}"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55483963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B44B5120-F83D-440C-BFD2-CFBEFC81BF13}" type="datetime1">
              <a:rPr lang="ru-RU" smtClean="0">
                <a:solidFill>
                  <a:prstClr val="black"/>
                </a:solidFill>
              </a:rPr>
              <a:pPr>
                <a:defRPr/>
              </a:pPr>
              <a:t>02.02.2023</a:t>
            </a:fld>
            <a:endParaRPr lang="ru-RU" altLang="en-US" dirty="0">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0B4A10B-AAAC-4E12-B90C-721D5E6F3290}"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36286811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CF2BD89-F683-4523-9A90-89230683A79C}" type="datetime1">
              <a:rPr lang="ru-RU" smtClean="0">
                <a:solidFill>
                  <a:prstClr val="black"/>
                </a:solidFill>
              </a:rPr>
              <a:pPr>
                <a:defRPr/>
              </a:pPr>
              <a:t>02.02.2023</a:t>
            </a:fld>
            <a:endParaRPr lang="ru-RU" altLang="en-US" dirty="0">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BB50C3A-5D09-433D-9E80-BD43793436C3}"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325298208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7270F8B-DEAB-4211-B2B1-629C25018F7B}" type="datetime1">
              <a:rPr lang="ru-RU" smtClean="0">
                <a:solidFill>
                  <a:prstClr val="black"/>
                </a:solidFill>
              </a:rPr>
              <a:pPr>
                <a:defRPr/>
              </a:pPr>
              <a:t>02.02.2023</a:t>
            </a:fld>
            <a:endParaRPr lang="ru-RU" altLang="en-US" dirty="0">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6D53420-F9F2-4E5A-BAA8-7467D850EEA5}"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203290832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62E97F8B-0561-4823-8608-21BD65AE8BCD}" type="datetime1">
              <a:rPr lang="ru-RU" smtClean="0">
                <a:solidFill>
                  <a:prstClr val="black"/>
                </a:solidFill>
              </a:rPr>
              <a:pPr>
                <a:defRPr/>
              </a:pPr>
              <a:t>02.02.2023</a:t>
            </a:fld>
            <a:endParaRPr lang="ru-RU" altLang="en-US"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9C2D4D-EB6E-448F-9888-2E6039CEBA12}"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126074066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24B72C4-8ECC-4A9C-AAAD-4C0EF6A0B858}" type="datetime1">
              <a:rPr lang="ru-RU" smtClean="0">
                <a:solidFill>
                  <a:prstClr val="black"/>
                </a:solidFill>
              </a:rPr>
              <a:pPr>
                <a:defRPr/>
              </a:pPr>
              <a:t>02.02.2023</a:t>
            </a:fld>
            <a:endParaRPr lang="ru-RU" altLang="en-US" dirty="0">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22BE48-1A70-47BA-A3AC-EB7DC94725C8}" type="slidenum">
              <a:rPr lang="ru-RU" altLang="en-US" smtClean="0">
                <a:solidFill>
                  <a:prstClr val="black"/>
                </a:solidFill>
              </a:rPr>
              <a:pPr>
                <a:defRPr/>
              </a:pPr>
              <a:t>‹#›</a:t>
            </a:fld>
            <a:endParaRPr lang="ru-RU" altLang="en-US" dirty="0">
              <a:solidFill>
                <a:prstClr val="black"/>
              </a:solidFill>
            </a:endParaRPr>
          </a:p>
        </p:txBody>
      </p:sp>
    </p:spTree>
    <p:extLst>
      <p:ext uri="{BB962C8B-B14F-4D97-AF65-F5344CB8AC3E}">
        <p14:creationId xmlns:p14="http://schemas.microsoft.com/office/powerpoint/2010/main" val="136597534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18788" name="Rectangle 4"/>
          <p:cNvSpPr>
            <a:spLocks noGrp="1" noChangeArrowheads="1"/>
          </p:cNvSpPr>
          <p:nvPr>
            <p:ph type="dt" sz="half" idx="2"/>
          </p:nvPr>
        </p:nvSpPr>
        <p:spPr bwMode="auto">
          <a:xfrm>
            <a:off x="609600" y="6243638"/>
            <a:ext cx="2844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Garamond" pitchFamily="18" charset="0"/>
              </a:defRPr>
            </a:lvl1pPr>
          </a:lstStyle>
          <a:p>
            <a:pPr>
              <a:defRPr/>
            </a:pPr>
            <a:fld id="{F6256F2D-CE9E-4A6A-9938-1460858AEFF4}" type="datetime1">
              <a:rPr lang="ru-RU" smtClean="0">
                <a:solidFill>
                  <a:prstClr val="black"/>
                </a:solidFill>
              </a:rPr>
              <a:pPr>
                <a:defRPr/>
              </a:pPr>
              <a:t>02.02.2023</a:t>
            </a:fld>
            <a:endParaRPr lang="ru-RU" altLang="en-US" dirty="0">
              <a:solidFill>
                <a:prstClr val="black"/>
              </a:solidFill>
            </a:endParaRPr>
          </a:p>
        </p:txBody>
      </p:sp>
      <p:sp>
        <p:nvSpPr>
          <p:cNvPr id="118789" name="Rectangle 5"/>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latin typeface="Garamond" pitchFamily="18" charset="0"/>
              </a:defRPr>
            </a:lvl1pPr>
          </a:lstStyle>
          <a:p>
            <a:pPr>
              <a:defRPr/>
            </a:pPr>
            <a:r>
              <a:rPr lang="ru-RU" altLang="en-US" dirty="0" smtClean="0">
                <a:solidFill>
                  <a:prstClr val="black"/>
                </a:solidFill>
              </a:rPr>
              <a:t>567567567567</a:t>
            </a:r>
            <a:endParaRPr lang="ru-RU" altLang="en-US" dirty="0">
              <a:solidFill>
                <a:prstClr val="black"/>
              </a:solidFill>
            </a:endParaRPr>
          </a:p>
        </p:txBody>
      </p:sp>
      <p:sp>
        <p:nvSpPr>
          <p:cNvPr id="118790" name="Rectangle 6"/>
          <p:cNvSpPr>
            <a:spLocks noGrp="1" noChangeArrowheads="1"/>
          </p:cNvSpPr>
          <p:nvPr>
            <p:ph type="sldNum" sz="quarter" idx="4"/>
          </p:nvPr>
        </p:nvSpPr>
        <p:spPr bwMode="auto">
          <a:xfrm>
            <a:off x="8737600" y="6243638"/>
            <a:ext cx="2844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43D9907C-49C4-444C-B496-9CF2804594F8}" type="slidenum">
              <a:rPr lang="ru-RU" altLang="en-US" smtClean="0">
                <a:solidFill>
                  <a:prstClr val="black"/>
                </a:solidFill>
              </a:rPr>
              <a:pPr>
                <a:defRPr/>
              </a:pPr>
              <a:t>‹#›</a:t>
            </a:fld>
            <a:endParaRPr lang="ru-RU" altLang="en-US" dirty="0">
              <a:solidFill>
                <a:prstClr val="black"/>
              </a:solidFill>
            </a:endParaRPr>
          </a:p>
        </p:txBody>
      </p:sp>
      <p:sp>
        <p:nvSpPr>
          <p:cNvPr id="1031" name="Freeform 7"/>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ru-RU" sz="2400" dirty="0">
              <a:solidFill>
                <a:prstClr val="black"/>
              </a:solidFill>
            </a:endParaRPr>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ru-RU" sz="2400" dirty="0">
              <a:solidFill>
                <a:prstClr val="black"/>
              </a:solidFill>
            </a:endParaRPr>
          </a:p>
        </p:txBody>
      </p:sp>
    </p:spTree>
    <p:extLst>
      <p:ext uri="{BB962C8B-B14F-4D97-AF65-F5344CB8AC3E}">
        <p14:creationId xmlns:p14="http://schemas.microsoft.com/office/powerpoint/2010/main" val="3517770541"/>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Lst>
  <p:transition>
    <p:fade/>
  </p:transition>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079776" y="579764"/>
            <a:ext cx="6108576" cy="1057300"/>
          </a:xfrm>
        </p:spPr>
        <p:txBody>
          <a:bodyPr>
            <a:noAutofit/>
          </a:bodyPr>
          <a:lstStyle/>
          <a:p>
            <a:pPr eaLnBrk="1" hangingPunct="1"/>
            <a:r>
              <a:rPr lang="ru-RU" altLang="ru-RU" sz="1800" b="1" dirty="0">
                <a:solidFill>
                  <a:srgbClr val="0070C0"/>
                </a:solidFill>
              </a:rPr>
              <a:t>Территориальный фонд обязательного</a:t>
            </a:r>
            <a:r>
              <a:rPr lang="en-US" altLang="ru-RU" sz="1800" b="1" dirty="0">
                <a:solidFill>
                  <a:srgbClr val="0070C0"/>
                </a:solidFill>
              </a:rPr>
              <a:t/>
            </a:r>
            <a:br>
              <a:rPr lang="en-US" altLang="ru-RU" sz="1800" b="1" dirty="0">
                <a:solidFill>
                  <a:srgbClr val="0070C0"/>
                </a:solidFill>
              </a:rPr>
            </a:br>
            <a:r>
              <a:rPr lang="ru-RU" altLang="ru-RU" sz="1800" b="1" dirty="0">
                <a:solidFill>
                  <a:srgbClr val="0070C0"/>
                </a:solidFill>
              </a:rPr>
              <a:t>медицинского страхования</a:t>
            </a:r>
            <a:br>
              <a:rPr lang="ru-RU" altLang="ru-RU" sz="1800" b="1" dirty="0">
                <a:solidFill>
                  <a:srgbClr val="0070C0"/>
                </a:solidFill>
              </a:rPr>
            </a:br>
            <a:r>
              <a:rPr lang="ru-RU" altLang="ru-RU" sz="1800" b="1" dirty="0">
                <a:solidFill>
                  <a:srgbClr val="0070C0"/>
                </a:solidFill>
              </a:rPr>
              <a:t>Республики Алтай</a:t>
            </a:r>
          </a:p>
        </p:txBody>
      </p:sp>
      <p:sp>
        <p:nvSpPr>
          <p:cNvPr id="5124" name="Text Box 5"/>
          <p:cNvSpPr txBox="1">
            <a:spLocks noChangeArrowheads="1"/>
          </p:cNvSpPr>
          <p:nvPr/>
        </p:nvSpPr>
        <p:spPr bwMode="auto">
          <a:xfrm>
            <a:off x="1631504" y="2693949"/>
            <a:ext cx="9036496" cy="188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lang="ru-RU" altLang="ru-RU" sz="2800" b="1" dirty="0">
              <a:solidFill>
                <a:srgbClr val="333399"/>
              </a:solidFill>
              <a:latin typeface="Times New Roman"/>
            </a:endParaRPr>
          </a:p>
          <a:p>
            <a:pPr algn="ctr" eaLnBrk="1" hangingPunct="1"/>
            <a:r>
              <a:rPr lang="ru-RU" altLang="ru-RU" sz="3200" b="1" dirty="0" smtClean="0">
                <a:solidFill>
                  <a:srgbClr val="333399"/>
                </a:solidFill>
                <a:latin typeface="Times New Roman"/>
              </a:rPr>
              <a:t>Денежные выплаты стимулирующего характера за выявление онкологических заболеваний в ходе диспансеризации и профилактических осмотров </a:t>
            </a:r>
            <a:endParaRPr lang="ru-RU" altLang="ru-RU" sz="3200" b="1" dirty="0">
              <a:solidFill>
                <a:srgbClr val="333399"/>
              </a:solidFill>
              <a:latin typeface="Times New Roman"/>
            </a:endParaRPr>
          </a:p>
          <a:p>
            <a:pPr algn="ctr" eaLnBrk="1" hangingPunct="1"/>
            <a:r>
              <a:rPr lang="ru-RU" altLang="ru-RU" sz="2800" b="1" dirty="0">
                <a:solidFill>
                  <a:srgbClr val="333399"/>
                </a:solidFill>
                <a:latin typeface="Times New Roman"/>
              </a:rPr>
              <a:t> </a:t>
            </a:r>
          </a:p>
        </p:txBody>
      </p:sp>
      <p:pic>
        <p:nvPicPr>
          <p:cNvPr id="5126" name="Picture 7" descr="C:\Documents and Settings\Admin\Мои документы\Презентации\13-02-2012\Безимени-1.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7583" y="404664"/>
            <a:ext cx="1824161" cy="1568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1415480" y="6165850"/>
            <a:ext cx="925252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eaLnBrk="1" hangingPunct="1">
              <a:spcBef>
                <a:spcPct val="0"/>
              </a:spcBef>
              <a:buClr>
                <a:srgbClr val="4F81BD"/>
              </a:buClr>
              <a:buNone/>
            </a:pPr>
            <a:r>
              <a:rPr lang="ru-RU" altLang="ru-RU" sz="2000" b="1" dirty="0" smtClean="0">
                <a:solidFill>
                  <a:srgbClr val="333399"/>
                </a:solidFill>
                <a:latin typeface="Garamond" panose="02020404030301010803" pitchFamily="18" charset="0"/>
              </a:rPr>
              <a:t>03.02.20</a:t>
            </a:r>
            <a:r>
              <a:rPr lang="en-US" altLang="ru-RU" sz="2000" b="1" dirty="0" smtClean="0">
                <a:solidFill>
                  <a:srgbClr val="333399"/>
                </a:solidFill>
                <a:latin typeface="Garamond" panose="02020404030301010803" pitchFamily="18" charset="0"/>
              </a:rPr>
              <a:t>2</a:t>
            </a:r>
            <a:r>
              <a:rPr lang="ru-RU" altLang="ru-RU" sz="2000" b="1" dirty="0">
                <a:solidFill>
                  <a:srgbClr val="333399"/>
                </a:solidFill>
                <a:latin typeface="Garamond" panose="02020404030301010803" pitchFamily="18" charset="0"/>
              </a:rPr>
              <a:t>3</a:t>
            </a:r>
            <a:r>
              <a:rPr lang="ru-RU" altLang="ru-RU" sz="2000" b="1" dirty="0" smtClean="0">
                <a:solidFill>
                  <a:srgbClr val="333399"/>
                </a:solidFill>
                <a:latin typeface="Garamond" panose="02020404030301010803" pitchFamily="18" charset="0"/>
              </a:rPr>
              <a:t> год</a:t>
            </a:r>
            <a:endParaRPr lang="en-US" altLang="ru-RU" sz="2000" b="1" dirty="0">
              <a:solidFill>
                <a:srgbClr val="333399"/>
              </a:solidFill>
              <a:latin typeface="Garamond" panose="02020404030301010803" pitchFamily="18" charset="0"/>
            </a:endParaRPr>
          </a:p>
          <a:p>
            <a:pPr marL="0" indent="0" algn="ctr" eaLnBrk="1" hangingPunct="1">
              <a:spcBef>
                <a:spcPct val="0"/>
              </a:spcBef>
              <a:buClr>
                <a:srgbClr val="4F81BD"/>
              </a:buClr>
              <a:buNone/>
            </a:pPr>
            <a:r>
              <a:rPr lang="ru-RU" altLang="ru-RU" sz="2000" b="1" dirty="0">
                <a:solidFill>
                  <a:srgbClr val="333399"/>
                </a:solidFill>
                <a:latin typeface="Garamond" panose="02020404030301010803" pitchFamily="18" charset="0"/>
              </a:rPr>
              <a:t>г. Горно-Алтайск</a:t>
            </a:r>
          </a:p>
        </p:txBody>
      </p:sp>
      <p:sp>
        <p:nvSpPr>
          <p:cNvPr id="7" name="Text Box 6"/>
          <p:cNvSpPr txBox="1">
            <a:spLocks noChangeArrowheads="1"/>
          </p:cNvSpPr>
          <p:nvPr/>
        </p:nvSpPr>
        <p:spPr bwMode="auto">
          <a:xfrm>
            <a:off x="4511825" y="5445224"/>
            <a:ext cx="3928691" cy="72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2000" b="1">
                <a:solidFill>
                  <a:srgbClr val="333399"/>
                </a:solidFill>
                <a:latin typeface="+mj-lt"/>
                <a:ea typeface="+mj-ea"/>
                <a:cs typeface="+mj-cs"/>
              </a:defRPr>
            </a:lvl1pPr>
            <a:lvl2pPr>
              <a:defRPr sz="4200">
                <a:solidFill>
                  <a:schemeClr val="tx2"/>
                </a:solidFill>
                <a:latin typeface="Garamond" pitchFamily="18" charset="0"/>
              </a:defRPr>
            </a:lvl2pPr>
            <a:lvl3pPr>
              <a:defRPr sz="4200">
                <a:solidFill>
                  <a:schemeClr val="tx2"/>
                </a:solidFill>
                <a:latin typeface="Garamond" pitchFamily="18" charset="0"/>
              </a:defRPr>
            </a:lvl3pPr>
            <a:lvl4pPr>
              <a:defRPr sz="4200">
                <a:solidFill>
                  <a:schemeClr val="tx2"/>
                </a:solidFill>
                <a:latin typeface="Garamond" pitchFamily="18" charset="0"/>
              </a:defRPr>
            </a:lvl4pPr>
            <a:lvl5pPr>
              <a:defRPr sz="4200">
                <a:solidFill>
                  <a:schemeClr val="tx2"/>
                </a:solidFill>
                <a:latin typeface="Garamond" pitchFamily="18" charset="0"/>
              </a:defRPr>
            </a:lvl5pPr>
            <a:lvl6pPr marL="457200" fontAlgn="base">
              <a:spcBef>
                <a:spcPct val="0"/>
              </a:spcBef>
              <a:spcAft>
                <a:spcPct val="0"/>
              </a:spcAft>
              <a:defRPr sz="4200">
                <a:solidFill>
                  <a:schemeClr val="tx2"/>
                </a:solidFill>
                <a:latin typeface="Garamond" pitchFamily="18" charset="0"/>
              </a:defRPr>
            </a:lvl6pPr>
            <a:lvl7pPr marL="914400" fontAlgn="base">
              <a:spcBef>
                <a:spcPct val="0"/>
              </a:spcBef>
              <a:spcAft>
                <a:spcPct val="0"/>
              </a:spcAft>
              <a:defRPr sz="4200">
                <a:solidFill>
                  <a:schemeClr val="tx2"/>
                </a:solidFill>
                <a:latin typeface="Garamond" pitchFamily="18" charset="0"/>
              </a:defRPr>
            </a:lvl7pPr>
            <a:lvl8pPr marL="1371600" fontAlgn="base">
              <a:spcBef>
                <a:spcPct val="0"/>
              </a:spcBef>
              <a:spcAft>
                <a:spcPct val="0"/>
              </a:spcAft>
              <a:defRPr sz="4200">
                <a:solidFill>
                  <a:schemeClr val="tx2"/>
                </a:solidFill>
                <a:latin typeface="Garamond" pitchFamily="18" charset="0"/>
              </a:defRPr>
            </a:lvl8pPr>
            <a:lvl9pPr marL="1828800" fontAlgn="base">
              <a:spcBef>
                <a:spcPct val="0"/>
              </a:spcBef>
              <a:spcAft>
                <a:spcPct val="0"/>
              </a:spcAft>
              <a:defRPr sz="4200">
                <a:solidFill>
                  <a:schemeClr val="tx2"/>
                </a:solidFill>
                <a:latin typeface="Garamond" pitchFamily="18" charset="0"/>
              </a:defRPr>
            </a:lvl9pPr>
          </a:lstStyle>
          <a:p>
            <a:pPr algn="ctr"/>
            <a:endParaRPr lang="ru-RU" altLang="ru-RU" dirty="0">
              <a:solidFill>
                <a:srgbClr val="0070C0"/>
              </a:solidFill>
              <a:latin typeface="Garamond" panose="02020404030301010803" pitchFamily="18" charset="0"/>
            </a:endParaRPr>
          </a:p>
        </p:txBody>
      </p:sp>
      <p:sp>
        <p:nvSpPr>
          <p:cNvPr id="2" name="TextBox 1"/>
          <p:cNvSpPr txBox="1"/>
          <p:nvPr/>
        </p:nvSpPr>
        <p:spPr>
          <a:xfrm>
            <a:off x="767408" y="5502971"/>
            <a:ext cx="10297144" cy="707886"/>
          </a:xfrm>
          <a:prstGeom prst="rect">
            <a:avLst/>
          </a:prstGeom>
          <a:noFill/>
        </p:spPr>
        <p:txBody>
          <a:bodyPr wrap="square" rtlCol="0">
            <a:spAutoFit/>
          </a:bodyPr>
          <a:lstStyle/>
          <a:p>
            <a:pPr algn="ctr"/>
            <a:r>
              <a:rPr lang="ru-RU" sz="2000" b="1" dirty="0" smtClean="0">
                <a:solidFill>
                  <a:srgbClr val="0070C0"/>
                </a:solidFill>
                <a:latin typeface="+mj-lt"/>
              </a:rPr>
              <a:t>Заместитель директора по организации ОМС ТФОМС РА </a:t>
            </a:r>
          </a:p>
          <a:p>
            <a:pPr algn="ctr"/>
            <a:r>
              <a:rPr lang="ru-RU" sz="2000" b="1" dirty="0" err="1" smtClean="0">
                <a:solidFill>
                  <a:srgbClr val="0070C0"/>
                </a:solidFill>
                <a:latin typeface="+mj-lt"/>
              </a:rPr>
              <a:t>Ынтаева</a:t>
            </a:r>
            <a:r>
              <a:rPr lang="ru-RU" sz="2000" b="1" dirty="0" smtClean="0">
                <a:solidFill>
                  <a:srgbClr val="0070C0"/>
                </a:solidFill>
                <a:latin typeface="+mj-lt"/>
              </a:rPr>
              <a:t> Алтынай Ивановна </a:t>
            </a:r>
            <a:endParaRPr lang="ru-RU" sz="2000" b="1" dirty="0">
              <a:solidFill>
                <a:srgbClr val="0070C0"/>
              </a:solidFill>
              <a:latin typeface="+mj-lt"/>
            </a:endParaRPr>
          </a:p>
        </p:txBody>
      </p:sp>
    </p:spTree>
    <p:extLst>
      <p:ext uri="{BB962C8B-B14F-4D97-AF65-F5344CB8AC3E}">
        <p14:creationId xmlns:p14="http://schemas.microsoft.com/office/powerpoint/2010/main" val="3976163722"/>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1384" y="332655"/>
            <a:ext cx="10972800" cy="967409"/>
          </a:xfrm>
        </p:spPr>
        <p:txBody>
          <a:bodyPr/>
          <a:lstStyle/>
          <a:p>
            <a:pPr algn="ctr"/>
            <a:r>
              <a:rPr lang="ru-RU" sz="2400" dirty="0" smtClean="0"/>
              <a:t>Нормативная база осуществления денежных выплат стимулирующего характера медицинским работникам за выявление онкологических заболеваний</a:t>
            </a:r>
            <a:endParaRPr lang="ru-RU" sz="2400" dirty="0"/>
          </a:p>
        </p:txBody>
      </p:sp>
      <p:sp>
        <p:nvSpPr>
          <p:cNvPr id="3" name="Объект 2"/>
          <p:cNvSpPr>
            <a:spLocks noGrp="1"/>
          </p:cNvSpPr>
          <p:nvPr>
            <p:ph sz="half" idx="1"/>
          </p:nvPr>
        </p:nvSpPr>
        <p:spPr>
          <a:xfrm>
            <a:off x="407368" y="1412776"/>
            <a:ext cx="11593288" cy="4718151"/>
          </a:xfrm>
        </p:spPr>
        <p:txBody>
          <a:bodyPr/>
          <a:lstStyle/>
          <a:p>
            <a:r>
              <a:rPr lang="ru-RU" sz="1800" dirty="0" smtClean="0"/>
              <a:t>Статья 51 Федерального закона </a:t>
            </a:r>
            <a:r>
              <a:rPr lang="ru-RU" sz="1800" dirty="0"/>
              <a:t>от 29.11.2010 </a:t>
            </a:r>
            <a:r>
              <a:rPr lang="ru-RU" sz="1800" dirty="0" smtClean="0"/>
              <a:t>№ 326-ФЗ «Об </a:t>
            </a:r>
            <a:r>
              <a:rPr lang="ru-RU" sz="1800" dirty="0"/>
              <a:t>обязательном медицинском страховании в Российской </a:t>
            </a:r>
            <a:r>
              <a:rPr lang="ru-RU" sz="1800" dirty="0" smtClean="0"/>
              <a:t>Федерации»;</a:t>
            </a:r>
          </a:p>
          <a:p>
            <a:r>
              <a:rPr lang="ru-RU" sz="1800" dirty="0"/>
              <a:t>Постановление Правительства РФ от 30.12.2019 N </a:t>
            </a:r>
            <a:r>
              <a:rPr lang="ru-RU" sz="1800" dirty="0" smtClean="0"/>
              <a:t>1940 «Об </a:t>
            </a:r>
            <a:r>
              <a:rPr lang="ru-RU" sz="1800" dirty="0"/>
              <a:t>утверждении Правил предоставления межбюджетных трансфертов из бюджета Федерального фонда обязательного медицинского страхования бюджетам территориальных фондов обязательного медицинского страхования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a:t>
            </a:r>
            <a:r>
              <a:rPr lang="ru-RU" sz="1800" dirty="0" smtClean="0"/>
              <a:t>населения»;</a:t>
            </a:r>
            <a:endParaRPr lang="ru-RU" sz="1800" dirty="0"/>
          </a:p>
          <a:p>
            <a:r>
              <a:rPr lang="ru-RU" sz="1800" dirty="0" smtClean="0"/>
              <a:t>Распоряжение </a:t>
            </a:r>
            <a:r>
              <a:rPr lang="ru-RU" sz="1800" dirty="0"/>
              <a:t>Правительства РФ от 09.12.2022 N </a:t>
            </a:r>
            <a:r>
              <a:rPr lang="ru-RU" sz="1800" dirty="0" smtClean="0"/>
              <a:t>3860-р «О </a:t>
            </a:r>
            <a:r>
              <a:rPr lang="ru-RU" sz="1800" dirty="0"/>
              <a:t>распределении в 2023 году межбюджетных трансфертов из бюджета ФФОМС бюджетам территориальных фондов обязательного медицинского страхования на осуществление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a:t>
            </a:r>
            <a:r>
              <a:rPr lang="ru-RU" sz="1800" dirty="0" smtClean="0"/>
              <a:t>населения»;</a:t>
            </a:r>
            <a:endParaRPr lang="ru-RU" sz="1800" dirty="0"/>
          </a:p>
          <a:p>
            <a:r>
              <a:rPr lang="ru-RU" sz="1800" dirty="0"/>
              <a:t>Приказ Минздрава России от 26.01.2022 N </a:t>
            </a:r>
            <a:r>
              <a:rPr lang="ru-RU" sz="1800" dirty="0" smtClean="0"/>
              <a:t>25н «Об </a:t>
            </a:r>
            <a:r>
              <a:rPr lang="ru-RU" sz="1800" dirty="0"/>
              <a:t>утверждении порядка и условий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a:t>
            </a:r>
            <a:r>
              <a:rPr lang="ru-RU" sz="1800" dirty="0" smtClean="0"/>
              <a:t>населения».</a:t>
            </a:r>
            <a:endParaRPr lang="ru-RU" sz="1800" dirty="0"/>
          </a:p>
          <a:p>
            <a:pPr marL="0" indent="0" algn="just">
              <a:buNone/>
            </a:pPr>
            <a:endParaRPr lang="ru-RU" sz="1600" dirty="0" smtClean="0"/>
          </a:p>
          <a:p>
            <a:pPr algn="just"/>
            <a:endParaRPr lang="ru-RU" sz="1600" dirty="0"/>
          </a:p>
          <a:p>
            <a:pPr algn="just"/>
            <a:endParaRPr lang="ru-RU" sz="1600" dirty="0"/>
          </a:p>
        </p:txBody>
      </p:sp>
      <p:sp>
        <p:nvSpPr>
          <p:cNvPr id="5" name="Номер слайда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BD7C3AA-F76A-4DA1-A056-E92B7F134766}" type="slidenum">
              <a:rPr kumimoji="0" lang="ru-RU" alt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ru-RU" alt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9360280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1384" y="332655"/>
            <a:ext cx="10972800" cy="967409"/>
          </a:xfrm>
        </p:spPr>
        <p:txBody>
          <a:bodyPr/>
          <a:lstStyle/>
          <a:p>
            <a:pPr algn="ctr"/>
            <a:r>
              <a:rPr lang="ru-RU" sz="2400" dirty="0" smtClean="0"/>
              <a:t>Условия предоставления медицинской организации средств на осуществление денежных выплат </a:t>
            </a:r>
            <a:r>
              <a:rPr lang="ru-RU" sz="2400" dirty="0"/>
              <a:t>стимулирующего </a:t>
            </a:r>
            <a:r>
              <a:rPr lang="ru-RU" sz="2400" dirty="0" smtClean="0"/>
              <a:t>характера </a:t>
            </a:r>
            <a:r>
              <a:rPr lang="ru-RU" sz="2400" dirty="0"/>
              <a:t>за выявление онкологических заболеваний  </a:t>
            </a:r>
          </a:p>
        </p:txBody>
      </p:sp>
      <p:sp>
        <p:nvSpPr>
          <p:cNvPr id="3" name="Объект 2"/>
          <p:cNvSpPr>
            <a:spLocks noGrp="1"/>
          </p:cNvSpPr>
          <p:nvPr>
            <p:ph sz="half" idx="1"/>
          </p:nvPr>
        </p:nvSpPr>
        <p:spPr>
          <a:xfrm>
            <a:off x="407368" y="1340768"/>
            <a:ext cx="11593288" cy="4790159"/>
          </a:xfrm>
        </p:spPr>
        <p:txBody>
          <a:bodyPr/>
          <a:lstStyle/>
          <a:p>
            <a:r>
              <a:rPr lang="ru-RU" sz="2000" dirty="0" smtClean="0"/>
              <a:t>Наличие у медицинской организации соответствующей лицензии на осуществление медицинской деятельности;</a:t>
            </a:r>
          </a:p>
          <a:p>
            <a:r>
              <a:rPr lang="ru-RU" sz="2000" dirty="0" smtClean="0"/>
              <a:t>Участие медицинской организации в оказании медицинской помощи в рамках реализации территориальной программы ОМС на текущий год</a:t>
            </a:r>
            <a:endParaRPr lang="ru-RU" sz="2000" dirty="0"/>
          </a:p>
          <a:p>
            <a:r>
              <a:rPr lang="ru-RU" sz="2000" dirty="0" smtClean="0"/>
              <a:t>Включение медицинской организации в перечень медицинских организаций, в которых проводятся профилактические медицинские осмотры и диспансеризация, диагностические инструментальные и (или) лабораторные исследования, диспансерное наблюдение за пациентами с онкологическим заболеванием, утверждённый органом исполнительной власти субъекта Российской федерации, уполномоченным высшим исполнительным органом государственной власти субъекта Российской Федерации</a:t>
            </a:r>
          </a:p>
          <a:p>
            <a:r>
              <a:rPr lang="ru-RU" sz="2000" dirty="0" smtClean="0"/>
              <a:t>Соблюдение условия своевременного установления диспансерного наблюдения за пациентом с онкологическим заболеванием (не более 3 рабочих дней с момента постановки диагноза) </a:t>
            </a:r>
            <a:endParaRPr lang="ru-RU" sz="2000" dirty="0"/>
          </a:p>
          <a:p>
            <a:r>
              <a:rPr lang="ru-RU" sz="2000" dirty="0" smtClean="0"/>
              <a:t>Наличие соглашения территориального фонда и медицинской организации о </a:t>
            </a:r>
            <a:r>
              <a:rPr lang="ru-RU" sz="2000" dirty="0" err="1" smtClean="0"/>
              <a:t>софинансировании</a:t>
            </a:r>
            <a:r>
              <a:rPr lang="ru-RU" sz="2000" dirty="0" smtClean="0"/>
              <a:t> на осуществление денежных выплат, заключенного в форме электронного документа в государственной информационной системе ОМС.</a:t>
            </a:r>
          </a:p>
          <a:p>
            <a:endParaRPr lang="ru-RU" sz="1800" dirty="0" smtClean="0"/>
          </a:p>
          <a:p>
            <a:endParaRPr lang="ru-RU" sz="1800" dirty="0"/>
          </a:p>
          <a:p>
            <a:pPr marL="0" indent="0" algn="just">
              <a:buNone/>
            </a:pPr>
            <a:endParaRPr lang="ru-RU" sz="1600" dirty="0" smtClean="0"/>
          </a:p>
          <a:p>
            <a:pPr algn="just"/>
            <a:endParaRPr lang="ru-RU" sz="1600" dirty="0"/>
          </a:p>
          <a:p>
            <a:pPr algn="just"/>
            <a:endParaRPr lang="ru-RU" sz="1600" dirty="0"/>
          </a:p>
        </p:txBody>
      </p:sp>
      <p:sp>
        <p:nvSpPr>
          <p:cNvPr id="5" name="Номер слайда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BD7C3AA-F76A-4DA1-A056-E92B7F134766}" type="slidenum">
              <a:rPr kumimoji="0" lang="ru-RU" alt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ru-RU" alt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44441543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1384" y="332656"/>
            <a:ext cx="10972800" cy="766236"/>
          </a:xfrm>
        </p:spPr>
        <p:txBody>
          <a:bodyPr/>
          <a:lstStyle/>
          <a:p>
            <a:pPr algn="ctr"/>
            <a:r>
              <a:rPr lang="ru-RU" sz="2400" dirty="0" smtClean="0"/>
              <a:t>Алгоритм реализации осуществления денежных выплат стимулирующего характера медицинским работникам за выявление </a:t>
            </a:r>
            <a:r>
              <a:rPr lang="ru-RU" sz="2400" dirty="0"/>
              <a:t>о</a:t>
            </a:r>
            <a:r>
              <a:rPr lang="ru-RU" sz="2400" dirty="0" smtClean="0"/>
              <a:t>нкологических заболеваний</a:t>
            </a:r>
            <a:endParaRPr lang="ru-RU" sz="2400" dirty="0"/>
          </a:p>
        </p:txBody>
      </p:sp>
      <p:sp>
        <p:nvSpPr>
          <p:cNvPr id="3" name="Объект 2"/>
          <p:cNvSpPr>
            <a:spLocks noGrp="1"/>
          </p:cNvSpPr>
          <p:nvPr>
            <p:ph sz="half" idx="1"/>
          </p:nvPr>
        </p:nvSpPr>
        <p:spPr>
          <a:xfrm>
            <a:off x="407368" y="1340768"/>
            <a:ext cx="11593288" cy="4790159"/>
          </a:xfrm>
        </p:spPr>
        <p:txBody>
          <a:bodyPr/>
          <a:lstStyle/>
          <a:p>
            <a:endParaRPr lang="ru-RU" sz="1800" dirty="0" smtClean="0"/>
          </a:p>
          <a:p>
            <a:endParaRPr lang="ru-RU" sz="1800" dirty="0"/>
          </a:p>
          <a:p>
            <a:pPr marL="0" indent="0" algn="just">
              <a:buNone/>
            </a:pPr>
            <a:endParaRPr lang="ru-RU" sz="1600" dirty="0" smtClean="0"/>
          </a:p>
          <a:p>
            <a:pPr algn="just"/>
            <a:endParaRPr lang="ru-RU" sz="1600" dirty="0"/>
          </a:p>
          <a:p>
            <a:pPr marL="0" indent="0" algn="just">
              <a:buNone/>
            </a:pPr>
            <a:r>
              <a:rPr lang="ru-RU" sz="1600" dirty="0" smtClean="0"/>
              <a:t> </a:t>
            </a:r>
            <a:endParaRPr lang="ru-RU" sz="1600" dirty="0"/>
          </a:p>
        </p:txBody>
      </p:sp>
      <p:sp>
        <p:nvSpPr>
          <p:cNvPr id="5" name="Номер слайда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BD7C3AA-F76A-4DA1-A056-E92B7F134766}" type="slidenum">
              <a:rPr kumimoji="0" lang="ru-RU" altLang="en-US" sz="1200" b="0" i="0" u="none" strike="noStrike" kern="1200" cap="none" spc="0" normalizeH="0" baseline="0" noProof="0" smtClean="0">
                <a:ln>
                  <a:noFill/>
                </a:ln>
                <a:solidFill>
                  <a:prstClr val="black"/>
                </a:solidFill>
                <a:effectLst/>
                <a:uLnTx/>
                <a:uFillTx/>
                <a:latin typeface="Garamond" panose="02020404030301010803"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ru-RU" altLang="en-US" sz="12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4" name="TextBox 3"/>
          <p:cNvSpPr txBox="1"/>
          <p:nvPr/>
        </p:nvSpPr>
        <p:spPr>
          <a:xfrm>
            <a:off x="1001308" y="3324058"/>
            <a:ext cx="3006461" cy="584775"/>
          </a:xfrm>
          <a:prstGeom prst="rect">
            <a:avLst/>
          </a:prstGeom>
          <a:noFill/>
        </p:spPr>
        <p:txBody>
          <a:bodyPr wrap="square" rtlCol="0">
            <a:spAutoFit/>
          </a:bodyPr>
          <a:lstStyle/>
          <a:p>
            <a:r>
              <a:rPr lang="ru-RU" sz="3200" dirty="0" smtClean="0"/>
              <a:t>ТФОМС РА</a:t>
            </a:r>
          </a:p>
        </p:txBody>
      </p:sp>
      <p:sp>
        <p:nvSpPr>
          <p:cNvPr id="6" name="TextBox 5"/>
          <p:cNvSpPr txBox="1"/>
          <p:nvPr/>
        </p:nvSpPr>
        <p:spPr>
          <a:xfrm>
            <a:off x="7752185" y="3314115"/>
            <a:ext cx="1080119" cy="646331"/>
          </a:xfrm>
          <a:prstGeom prst="rect">
            <a:avLst/>
          </a:prstGeom>
          <a:noFill/>
        </p:spPr>
        <p:txBody>
          <a:bodyPr wrap="square" rtlCol="0">
            <a:spAutoFit/>
          </a:bodyPr>
          <a:lstStyle/>
          <a:p>
            <a:r>
              <a:rPr lang="ru-RU" sz="3600" dirty="0" smtClean="0"/>
              <a:t>МО</a:t>
            </a:r>
            <a:endParaRPr lang="ru-RU" sz="3600" dirty="0"/>
          </a:p>
        </p:txBody>
      </p:sp>
      <p:sp>
        <p:nvSpPr>
          <p:cNvPr id="7" name="TextBox 6"/>
          <p:cNvSpPr txBox="1"/>
          <p:nvPr/>
        </p:nvSpPr>
        <p:spPr>
          <a:xfrm>
            <a:off x="1577481" y="1207717"/>
            <a:ext cx="1136850" cy="461665"/>
          </a:xfrm>
          <a:prstGeom prst="rect">
            <a:avLst/>
          </a:prstGeom>
          <a:noFill/>
        </p:spPr>
        <p:txBody>
          <a:bodyPr wrap="none" rtlCol="0">
            <a:spAutoFit/>
          </a:bodyPr>
          <a:lstStyle/>
          <a:p>
            <a:r>
              <a:rPr lang="ru-RU" dirty="0" smtClean="0"/>
              <a:t>ФОМС</a:t>
            </a:r>
            <a:endParaRPr lang="ru-RU" dirty="0"/>
          </a:p>
        </p:txBody>
      </p:sp>
      <p:sp>
        <p:nvSpPr>
          <p:cNvPr id="8" name="TextBox 7"/>
          <p:cNvSpPr txBox="1"/>
          <p:nvPr/>
        </p:nvSpPr>
        <p:spPr>
          <a:xfrm>
            <a:off x="551384" y="4017658"/>
            <a:ext cx="1728191" cy="2031325"/>
          </a:xfrm>
          <a:prstGeom prst="rect">
            <a:avLst/>
          </a:prstGeom>
          <a:noFill/>
        </p:spPr>
        <p:txBody>
          <a:bodyPr wrap="square" rtlCol="0">
            <a:spAutoFit/>
          </a:bodyPr>
          <a:lstStyle/>
          <a:p>
            <a:r>
              <a:rPr lang="ru-RU" sz="1400" dirty="0" smtClean="0"/>
              <a:t>В течение 5 раб дней осуществляет корректировку сведений с ошибками и повторно их учитывает </a:t>
            </a:r>
          </a:p>
          <a:p>
            <a:r>
              <a:rPr lang="ru-RU" sz="1400" dirty="0" smtClean="0"/>
              <a:t>(п</a:t>
            </a:r>
            <a:r>
              <a:rPr lang="ru-RU" sz="1400" dirty="0"/>
              <a:t>. </a:t>
            </a:r>
            <a:r>
              <a:rPr lang="ru-RU" sz="1400" dirty="0" smtClean="0"/>
              <a:t>6 </a:t>
            </a:r>
            <a:r>
              <a:rPr lang="ru-RU" sz="1400" dirty="0"/>
              <a:t>приказа </a:t>
            </a:r>
            <a:r>
              <a:rPr lang="ru-RU" sz="1400" dirty="0" smtClean="0"/>
              <a:t>25н)</a:t>
            </a:r>
            <a:endParaRPr lang="ru-RU" sz="1400" dirty="0"/>
          </a:p>
        </p:txBody>
      </p:sp>
      <p:sp>
        <p:nvSpPr>
          <p:cNvPr id="9" name="TextBox 8"/>
          <p:cNvSpPr txBox="1"/>
          <p:nvPr/>
        </p:nvSpPr>
        <p:spPr>
          <a:xfrm>
            <a:off x="2222231" y="4017658"/>
            <a:ext cx="1659127" cy="2031325"/>
          </a:xfrm>
          <a:prstGeom prst="rect">
            <a:avLst/>
          </a:prstGeom>
          <a:noFill/>
        </p:spPr>
        <p:txBody>
          <a:bodyPr wrap="square" rtlCol="0">
            <a:spAutoFit/>
          </a:bodyPr>
          <a:lstStyle/>
          <a:p>
            <a:r>
              <a:rPr lang="ru-RU" sz="1400" dirty="0" smtClean="0"/>
              <a:t>Рассмотрение заявки не позднее 10 раб дней и принятие решения о предоставлении средств </a:t>
            </a:r>
          </a:p>
          <a:p>
            <a:r>
              <a:rPr lang="ru-RU" sz="1400" dirty="0" smtClean="0"/>
              <a:t>(п</a:t>
            </a:r>
            <a:r>
              <a:rPr lang="ru-RU" sz="1400" dirty="0"/>
              <a:t>. </a:t>
            </a:r>
            <a:r>
              <a:rPr lang="ru-RU" sz="1400" dirty="0" smtClean="0"/>
              <a:t>7-8 приказа 25н)</a:t>
            </a:r>
            <a:endParaRPr lang="ru-RU" sz="1400" dirty="0"/>
          </a:p>
        </p:txBody>
      </p:sp>
      <p:sp>
        <p:nvSpPr>
          <p:cNvPr id="10" name="TextBox 9"/>
          <p:cNvSpPr txBox="1"/>
          <p:nvPr/>
        </p:nvSpPr>
        <p:spPr>
          <a:xfrm>
            <a:off x="6600056" y="4149080"/>
            <a:ext cx="1512168" cy="461665"/>
          </a:xfrm>
          <a:prstGeom prst="rect">
            <a:avLst/>
          </a:prstGeom>
          <a:noFill/>
        </p:spPr>
        <p:txBody>
          <a:bodyPr wrap="square" rtlCol="0">
            <a:spAutoFit/>
          </a:bodyPr>
          <a:lstStyle/>
          <a:p>
            <a:endParaRPr lang="ru-RU" dirty="0"/>
          </a:p>
        </p:txBody>
      </p:sp>
      <p:sp>
        <p:nvSpPr>
          <p:cNvPr id="11" name="Стрелка вниз 10"/>
          <p:cNvSpPr/>
          <p:nvPr/>
        </p:nvSpPr>
        <p:spPr bwMode="auto">
          <a:xfrm rot="10800000">
            <a:off x="2033217" y="2585432"/>
            <a:ext cx="435747" cy="825857"/>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14" name="TextBox 13"/>
          <p:cNvSpPr txBox="1"/>
          <p:nvPr/>
        </p:nvSpPr>
        <p:spPr>
          <a:xfrm>
            <a:off x="5087886" y="2524503"/>
            <a:ext cx="2187696" cy="646331"/>
          </a:xfrm>
          <a:prstGeom prst="rect">
            <a:avLst/>
          </a:prstGeom>
          <a:noFill/>
        </p:spPr>
        <p:txBody>
          <a:bodyPr wrap="square" rtlCol="0">
            <a:spAutoFit/>
          </a:bodyPr>
          <a:lstStyle/>
          <a:p>
            <a:pPr algn="ctr"/>
            <a:r>
              <a:rPr lang="ru-RU" sz="1200" dirty="0" smtClean="0"/>
              <a:t>Реестр счета 5 рабочих дней месяца, следующего за отчетным </a:t>
            </a:r>
            <a:endParaRPr lang="ru-RU" sz="1200" dirty="0"/>
          </a:p>
        </p:txBody>
      </p:sp>
      <p:sp>
        <p:nvSpPr>
          <p:cNvPr id="15" name="Стрелка вниз 14"/>
          <p:cNvSpPr/>
          <p:nvPr/>
        </p:nvSpPr>
        <p:spPr bwMode="auto">
          <a:xfrm rot="16200000" flipV="1">
            <a:off x="5947496" y="2291878"/>
            <a:ext cx="320221" cy="2039439"/>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16" name="Стрелка вниз 15"/>
          <p:cNvSpPr/>
          <p:nvPr/>
        </p:nvSpPr>
        <p:spPr bwMode="auto">
          <a:xfrm rot="5400000" flipV="1">
            <a:off x="5968093" y="2680577"/>
            <a:ext cx="324413" cy="2065683"/>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18" name="TextBox 17"/>
          <p:cNvSpPr txBox="1"/>
          <p:nvPr/>
        </p:nvSpPr>
        <p:spPr>
          <a:xfrm>
            <a:off x="4223792" y="3931591"/>
            <a:ext cx="3646120" cy="1169551"/>
          </a:xfrm>
          <a:prstGeom prst="rect">
            <a:avLst/>
          </a:prstGeom>
          <a:noFill/>
        </p:spPr>
        <p:txBody>
          <a:bodyPr wrap="square" rtlCol="0">
            <a:spAutoFit/>
          </a:bodyPr>
          <a:lstStyle/>
          <a:p>
            <a:r>
              <a:rPr lang="ru-RU" sz="1400" dirty="0" smtClean="0"/>
              <a:t>Не позднее 10 рабочих дней месяца, следующего за отчетным направляет сведения, сформированные на основании реестра счетов по каждому случаю (п. 2 приказа 25н) </a:t>
            </a:r>
            <a:endParaRPr lang="ru-RU" sz="1400" dirty="0"/>
          </a:p>
        </p:txBody>
      </p:sp>
      <p:sp>
        <p:nvSpPr>
          <p:cNvPr id="19" name="TextBox 18"/>
          <p:cNvSpPr txBox="1"/>
          <p:nvPr/>
        </p:nvSpPr>
        <p:spPr>
          <a:xfrm>
            <a:off x="9014639" y="2520329"/>
            <a:ext cx="2362815" cy="2031325"/>
          </a:xfrm>
          <a:prstGeom prst="rect">
            <a:avLst/>
          </a:prstGeom>
          <a:noFill/>
        </p:spPr>
        <p:txBody>
          <a:bodyPr wrap="square" rtlCol="0">
            <a:spAutoFit/>
          </a:bodyPr>
          <a:lstStyle/>
          <a:p>
            <a:r>
              <a:rPr lang="ru-RU" sz="1400" dirty="0" smtClean="0"/>
              <a:t>В течение 3 раб. </a:t>
            </a:r>
            <a:r>
              <a:rPr lang="ru-RU" sz="1400" dirty="0"/>
              <a:t>д</a:t>
            </a:r>
            <a:r>
              <a:rPr lang="ru-RU" sz="1400" dirty="0" smtClean="0"/>
              <a:t>ней рассматривает сведения и формирует Заявку по случаям не содержащих ошибки и недочеты, и одновременно информацию о выявленных ошибках </a:t>
            </a:r>
          </a:p>
          <a:p>
            <a:r>
              <a:rPr lang="ru-RU" sz="1400" dirty="0"/>
              <a:t>(</a:t>
            </a:r>
            <a:r>
              <a:rPr lang="ru-RU" sz="1400" dirty="0" smtClean="0"/>
              <a:t>п. 5 приказа 25н) </a:t>
            </a:r>
            <a:endParaRPr lang="ru-RU" sz="1400" dirty="0"/>
          </a:p>
        </p:txBody>
      </p:sp>
      <p:sp>
        <p:nvSpPr>
          <p:cNvPr id="39" name="TextBox 38"/>
          <p:cNvSpPr txBox="1"/>
          <p:nvPr/>
        </p:nvSpPr>
        <p:spPr>
          <a:xfrm>
            <a:off x="639004" y="1633438"/>
            <a:ext cx="3072270" cy="954107"/>
          </a:xfrm>
          <a:prstGeom prst="rect">
            <a:avLst/>
          </a:prstGeom>
          <a:noFill/>
        </p:spPr>
        <p:txBody>
          <a:bodyPr wrap="square" rtlCol="0">
            <a:spAutoFit/>
          </a:bodyPr>
          <a:lstStyle/>
          <a:p>
            <a:pPr algn="just"/>
            <a:r>
              <a:rPr lang="ru-RU" sz="1400" dirty="0" smtClean="0"/>
              <a:t>Сведения в форме электронного документа до 25 числа месяца, следующего за отчетным, за декабрь до 15.02 </a:t>
            </a:r>
            <a:endParaRPr lang="ru-RU" sz="1400" dirty="0"/>
          </a:p>
        </p:txBody>
      </p:sp>
      <p:sp>
        <p:nvSpPr>
          <p:cNvPr id="20" name="TextBox 19"/>
          <p:cNvSpPr txBox="1"/>
          <p:nvPr/>
        </p:nvSpPr>
        <p:spPr>
          <a:xfrm>
            <a:off x="4511824" y="5444727"/>
            <a:ext cx="3600399" cy="738664"/>
          </a:xfrm>
          <a:prstGeom prst="rect">
            <a:avLst/>
          </a:prstGeom>
          <a:noFill/>
        </p:spPr>
        <p:txBody>
          <a:bodyPr wrap="square" rtlCol="0">
            <a:spAutoFit/>
          </a:bodyPr>
          <a:lstStyle/>
          <a:p>
            <a:r>
              <a:rPr lang="ru-RU" sz="1400" dirty="0" smtClean="0"/>
              <a:t>Перечисление средств в течение 15 раб дней со дня поступления заявки по каждому случаю </a:t>
            </a:r>
            <a:endParaRPr lang="ru-RU" sz="1400" dirty="0"/>
          </a:p>
        </p:txBody>
      </p:sp>
      <p:sp>
        <p:nvSpPr>
          <p:cNvPr id="52" name="Стрелка влево 51"/>
          <p:cNvSpPr/>
          <p:nvPr/>
        </p:nvSpPr>
        <p:spPr bwMode="auto">
          <a:xfrm>
            <a:off x="3287688" y="3471708"/>
            <a:ext cx="761876" cy="94694"/>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53" name="Прямоугольник 52"/>
          <p:cNvSpPr/>
          <p:nvPr/>
        </p:nvSpPr>
        <p:spPr bwMode="auto">
          <a:xfrm>
            <a:off x="4015287" y="2189644"/>
            <a:ext cx="45719" cy="1346348"/>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54" name="Прямоугольник 53"/>
          <p:cNvSpPr/>
          <p:nvPr/>
        </p:nvSpPr>
        <p:spPr bwMode="auto">
          <a:xfrm>
            <a:off x="4015287" y="2159144"/>
            <a:ext cx="4214313" cy="6448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55" name="Прямоугольник 54"/>
          <p:cNvSpPr/>
          <p:nvPr/>
        </p:nvSpPr>
        <p:spPr bwMode="auto">
          <a:xfrm>
            <a:off x="8229600" y="2154952"/>
            <a:ext cx="45719" cy="1228637"/>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56" name="Стрелка влево 55"/>
          <p:cNvSpPr/>
          <p:nvPr/>
        </p:nvSpPr>
        <p:spPr bwMode="auto">
          <a:xfrm rot="5400000">
            <a:off x="7583871" y="4560064"/>
            <a:ext cx="1358186" cy="101238"/>
          </a:xfrm>
          <a:prstGeom prst="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57" name="Прямоугольник 56"/>
          <p:cNvSpPr/>
          <p:nvPr/>
        </p:nvSpPr>
        <p:spPr bwMode="auto">
          <a:xfrm>
            <a:off x="4053707" y="5244057"/>
            <a:ext cx="4173304" cy="4571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58" name="Прямоугольник 57"/>
          <p:cNvSpPr/>
          <p:nvPr/>
        </p:nvSpPr>
        <p:spPr bwMode="auto">
          <a:xfrm rot="5400000">
            <a:off x="3253151" y="4488563"/>
            <a:ext cx="1547106" cy="4571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
        <p:nvSpPr>
          <p:cNvPr id="61" name="Прямоугольник 60"/>
          <p:cNvSpPr/>
          <p:nvPr/>
        </p:nvSpPr>
        <p:spPr bwMode="auto">
          <a:xfrm>
            <a:off x="3287688" y="3679112"/>
            <a:ext cx="761876" cy="47269"/>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79881660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5399" y="493838"/>
            <a:ext cx="10879453" cy="774922"/>
          </a:xfrm>
        </p:spPr>
        <p:txBody>
          <a:bodyPr/>
          <a:lstStyle/>
          <a:p>
            <a:pPr algn="ctr"/>
            <a:r>
              <a:rPr lang="ru-RU" sz="2400" dirty="0"/>
              <a:t>Размер денежных выплат стимулирующего характера медицинским работникам за выявление онкологических </a:t>
            </a:r>
            <a:r>
              <a:rPr lang="ru-RU" sz="2400" dirty="0" smtClean="0"/>
              <a:t>заболеваний</a:t>
            </a:r>
            <a:br>
              <a:rPr lang="ru-RU" sz="2400" dirty="0" smtClean="0"/>
            </a:br>
            <a:r>
              <a:rPr lang="ru-RU" sz="1800" dirty="0" smtClean="0">
                <a:solidFill>
                  <a:srgbClr val="FF0000"/>
                </a:solidFill>
              </a:rPr>
              <a:t>1000 </a:t>
            </a:r>
            <a:r>
              <a:rPr lang="ru-RU" sz="1800" dirty="0">
                <a:solidFill>
                  <a:srgbClr val="FF0000"/>
                </a:solidFill>
              </a:rPr>
              <a:t>руб. </a:t>
            </a:r>
            <a:r>
              <a:rPr lang="ru-RU" sz="1800" dirty="0">
                <a:solidFill>
                  <a:schemeClr val="tx1"/>
                </a:solidFill>
              </a:rPr>
              <a:t>за каждый случай впервые выявленного онкологического заболевания, диагноз которого подтвержден результатами соответствующих диагностических инструментальных и (или) лабораторных исследований;</a:t>
            </a:r>
            <a:br>
              <a:rPr lang="ru-RU" sz="1800" dirty="0">
                <a:solidFill>
                  <a:schemeClr val="tx1"/>
                </a:solidFill>
              </a:rPr>
            </a:br>
            <a:endParaRPr lang="ru-RU" sz="1800" dirty="0">
              <a:solidFill>
                <a:schemeClr val="tx1"/>
              </a:solidFill>
            </a:endParaRPr>
          </a:p>
        </p:txBody>
      </p:sp>
      <p:sp>
        <p:nvSpPr>
          <p:cNvPr id="3" name="Объект 2"/>
          <p:cNvSpPr>
            <a:spLocks noGrp="1"/>
          </p:cNvSpPr>
          <p:nvPr>
            <p:ph sz="half" idx="1"/>
          </p:nvPr>
        </p:nvSpPr>
        <p:spPr>
          <a:xfrm>
            <a:off x="609600" y="2132856"/>
            <a:ext cx="5384800" cy="3998070"/>
          </a:xfrm>
        </p:spPr>
        <p:txBody>
          <a:bodyPr/>
          <a:lstStyle/>
          <a:p>
            <a:r>
              <a:rPr lang="ru-RU" sz="1800" dirty="0">
                <a:solidFill>
                  <a:srgbClr val="FF0000"/>
                </a:solidFill>
              </a:rPr>
              <a:t>500 рублей </a:t>
            </a:r>
            <a:r>
              <a:rPr lang="ru-RU" sz="1800" dirty="0"/>
              <a:t>врачу-терапевту (врачу-терапевту участковому, врачу-терапевту цехового врачебного участка, врачу общей практики (семейному врачу), врачу-педиатру (врачу-педиатру участковому), фельдшеру фельдшерского здравпункта (фельдшерско-акушерского пункта), ответственному за организацию и проведение профилактического медицинского осмотра и диспансеризации, направившему пациента на осмотр (консультацию) врача-онколога; </a:t>
            </a:r>
          </a:p>
        </p:txBody>
      </p:sp>
      <p:sp>
        <p:nvSpPr>
          <p:cNvPr id="4" name="Объект 3"/>
          <p:cNvSpPr>
            <a:spLocks noGrp="1"/>
          </p:cNvSpPr>
          <p:nvPr>
            <p:ph sz="half" idx="2"/>
          </p:nvPr>
        </p:nvSpPr>
        <p:spPr>
          <a:xfrm>
            <a:off x="6240016" y="2060848"/>
            <a:ext cx="5342384" cy="4070078"/>
          </a:xfrm>
        </p:spPr>
        <p:txBody>
          <a:bodyPr/>
          <a:lstStyle/>
          <a:p>
            <a:r>
              <a:rPr lang="ru-RU" sz="2000" dirty="0">
                <a:solidFill>
                  <a:srgbClr val="FF0000"/>
                </a:solidFill>
              </a:rPr>
              <a:t>250 рублей </a:t>
            </a:r>
            <a:r>
              <a:rPr lang="ru-RU" sz="2000" dirty="0"/>
              <a:t>– медицинскому работнику, направившему пациента на осмотр (консультацию) врача –онколога; </a:t>
            </a:r>
          </a:p>
          <a:p>
            <a:r>
              <a:rPr lang="ru-RU" sz="2000" dirty="0">
                <a:solidFill>
                  <a:srgbClr val="FF0000"/>
                </a:solidFill>
              </a:rPr>
              <a:t>250 рублей</a:t>
            </a:r>
            <a:r>
              <a:rPr lang="ru-RU" sz="2000" dirty="0"/>
              <a:t> – медицинскому работнику, осуществившему своевременное установление диспансерного наблюдения за пациентом с онкологическим заболеванием.</a:t>
            </a:r>
          </a:p>
          <a:p>
            <a:r>
              <a:rPr lang="ru-RU" sz="1800" dirty="0" smtClean="0"/>
              <a:t>В случае несоблюдения сроков установления диспансерного наблюдения денежная выплата в размере 250 рублей не осуществляется медработнику, ответственному за установление диспансерного наблюдения за пациентом с подтвержденным онкологическим заболеванием  </a:t>
            </a:r>
          </a:p>
          <a:p>
            <a:endParaRPr lang="ru-RU" dirty="0"/>
          </a:p>
        </p:txBody>
      </p:sp>
      <p:sp>
        <p:nvSpPr>
          <p:cNvPr id="5" name="Номер слайда 4"/>
          <p:cNvSpPr>
            <a:spLocks noGrp="1"/>
          </p:cNvSpPr>
          <p:nvPr>
            <p:ph type="sldNum" sz="quarter" idx="12"/>
          </p:nvPr>
        </p:nvSpPr>
        <p:spPr/>
        <p:txBody>
          <a:bodyPr/>
          <a:lstStyle/>
          <a:p>
            <a:pPr>
              <a:defRPr/>
            </a:pPr>
            <a:fld id="{EBD7C3AA-F76A-4DA1-A056-E92B7F134766}" type="slidenum">
              <a:rPr lang="ru-RU" altLang="en-US" smtClean="0">
                <a:solidFill>
                  <a:prstClr val="black"/>
                </a:solidFill>
              </a:rPr>
              <a:pPr>
                <a:defRPr/>
              </a:pPr>
              <a:t>5</a:t>
            </a:fld>
            <a:endParaRPr lang="ru-RU" altLang="en-US" dirty="0">
              <a:solidFill>
                <a:prstClr val="black"/>
              </a:solidFill>
            </a:endParaRPr>
          </a:p>
        </p:txBody>
      </p:sp>
    </p:spTree>
    <p:extLst>
      <p:ext uri="{BB962C8B-B14F-4D97-AF65-F5344CB8AC3E}">
        <p14:creationId xmlns:p14="http://schemas.microsoft.com/office/powerpoint/2010/main" val="268046761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223792" y="610428"/>
            <a:ext cx="6108576" cy="1057300"/>
          </a:xfrm>
        </p:spPr>
        <p:txBody>
          <a:bodyPr/>
          <a:lstStyle/>
          <a:p>
            <a:pPr eaLnBrk="1" hangingPunct="1"/>
            <a:r>
              <a:rPr lang="ru-RU" altLang="ru-RU" sz="2000" b="1" dirty="0">
                <a:solidFill>
                  <a:srgbClr val="333399"/>
                </a:solidFill>
              </a:rPr>
              <a:t>Территориальный фонд обязательного</a:t>
            </a:r>
            <a:r>
              <a:rPr lang="en-US" altLang="ru-RU" sz="2000" b="1" dirty="0">
                <a:solidFill>
                  <a:srgbClr val="333399"/>
                </a:solidFill>
              </a:rPr>
              <a:t/>
            </a:r>
            <a:br>
              <a:rPr lang="en-US" altLang="ru-RU" sz="2000" b="1" dirty="0">
                <a:solidFill>
                  <a:srgbClr val="333399"/>
                </a:solidFill>
              </a:rPr>
            </a:br>
            <a:r>
              <a:rPr lang="ru-RU" altLang="ru-RU" sz="2000" b="1" dirty="0">
                <a:solidFill>
                  <a:srgbClr val="333399"/>
                </a:solidFill>
              </a:rPr>
              <a:t>медицинского страхования</a:t>
            </a:r>
            <a:br>
              <a:rPr lang="ru-RU" altLang="ru-RU" sz="2000" b="1" dirty="0">
                <a:solidFill>
                  <a:srgbClr val="333399"/>
                </a:solidFill>
              </a:rPr>
            </a:br>
            <a:r>
              <a:rPr lang="ru-RU" altLang="ru-RU" sz="2000" b="1" dirty="0">
                <a:solidFill>
                  <a:srgbClr val="333399"/>
                </a:solidFill>
              </a:rPr>
              <a:t>Республики Алтай</a:t>
            </a:r>
          </a:p>
        </p:txBody>
      </p:sp>
      <p:sp>
        <p:nvSpPr>
          <p:cNvPr id="5122" name="Rectangle 3"/>
          <p:cNvSpPr>
            <a:spLocks noGrp="1" noChangeArrowheads="1"/>
          </p:cNvSpPr>
          <p:nvPr>
            <p:ph idx="1"/>
          </p:nvPr>
        </p:nvSpPr>
        <p:spPr>
          <a:xfrm>
            <a:off x="1524000" y="6165850"/>
            <a:ext cx="9144000" cy="69215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marL="0" indent="0" algn="ctr" eaLnBrk="1" hangingPunct="1">
              <a:spcBef>
                <a:spcPct val="0"/>
              </a:spcBef>
              <a:buNone/>
            </a:pPr>
            <a:r>
              <a:rPr lang="ru-RU" altLang="ru-RU" sz="2000" b="1" kern="1200" dirty="0">
                <a:solidFill>
                  <a:srgbClr val="333399"/>
                </a:solidFill>
                <a:latin typeface="+mj-lt"/>
                <a:ea typeface="+mj-ea"/>
                <a:cs typeface="+mj-cs"/>
              </a:rPr>
              <a:t>20</a:t>
            </a:r>
            <a:r>
              <a:rPr lang="en-US" altLang="ru-RU" sz="2000" b="1" kern="1200" dirty="0" smtClean="0">
                <a:solidFill>
                  <a:srgbClr val="333399"/>
                </a:solidFill>
                <a:latin typeface="+mj-lt"/>
                <a:ea typeface="+mj-ea"/>
                <a:cs typeface="+mj-cs"/>
              </a:rPr>
              <a:t>2</a:t>
            </a:r>
            <a:r>
              <a:rPr lang="en-US" altLang="ru-RU" sz="2000" b="1" kern="1200" dirty="0">
                <a:solidFill>
                  <a:srgbClr val="333399"/>
                </a:solidFill>
                <a:latin typeface="+mj-lt"/>
                <a:ea typeface="+mj-ea"/>
                <a:cs typeface="+mj-cs"/>
              </a:rPr>
              <a:t>3</a:t>
            </a:r>
            <a:r>
              <a:rPr lang="ru-RU" altLang="ru-RU" sz="2000" b="1" kern="1200" dirty="0" smtClean="0">
                <a:solidFill>
                  <a:srgbClr val="333399"/>
                </a:solidFill>
                <a:latin typeface="+mj-lt"/>
                <a:ea typeface="+mj-ea"/>
                <a:cs typeface="+mj-cs"/>
              </a:rPr>
              <a:t> </a:t>
            </a:r>
            <a:r>
              <a:rPr lang="ru-RU" altLang="ru-RU" sz="2000" b="1" kern="1200" dirty="0">
                <a:solidFill>
                  <a:srgbClr val="333399"/>
                </a:solidFill>
                <a:latin typeface="+mj-lt"/>
                <a:ea typeface="+mj-ea"/>
                <a:cs typeface="+mj-cs"/>
              </a:rPr>
              <a:t>год</a:t>
            </a:r>
            <a:endParaRPr lang="en-US" altLang="ru-RU" sz="2000" b="1" kern="1200" dirty="0">
              <a:solidFill>
                <a:srgbClr val="333399"/>
              </a:solidFill>
              <a:latin typeface="+mj-lt"/>
              <a:ea typeface="+mj-ea"/>
              <a:cs typeface="+mj-cs"/>
            </a:endParaRPr>
          </a:p>
          <a:p>
            <a:pPr marL="0" indent="0" algn="ctr" eaLnBrk="1" hangingPunct="1">
              <a:spcBef>
                <a:spcPct val="0"/>
              </a:spcBef>
              <a:buNone/>
            </a:pPr>
            <a:r>
              <a:rPr lang="ru-RU" altLang="ru-RU" sz="2000" b="1" kern="1200" dirty="0">
                <a:solidFill>
                  <a:srgbClr val="333399"/>
                </a:solidFill>
                <a:latin typeface="+mj-lt"/>
                <a:ea typeface="+mj-ea"/>
                <a:cs typeface="+mj-cs"/>
              </a:rPr>
              <a:t>г. Горно-Алтайск</a:t>
            </a:r>
          </a:p>
        </p:txBody>
      </p:sp>
      <p:sp>
        <p:nvSpPr>
          <p:cNvPr id="5124" name="Text Box 5"/>
          <p:cNvSpPr txBox="1">
            <a:spLocks noChangeArrowheads="1"/>
          </p:cNvSpPr>
          <p:nvPr/>
        </p:nvSpPr>
        <p:spPr bwMode="auto">
          <a:xfrm>
            <a:off x="1524000" y="2420938"/>
            <a:ext cx="9144000"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ru-RU" altLang="ru-RU" sz="2800" b="1" dirty="0">
                <a:solidFill>
                  <a:srgbClr val="333399"/>
                </a:solidFill>
                <a:latin typeface="Garamond" panose="02020404030301010803" pitchFamily="18" charset="0"/>
              </a:rPr>
              <a:t>СПАСИБО ЗА ВНИМАНИЕ!</a:t>
            </a:r>
          </a:p>
        </p:txBody>
      </p:sp>
      <p:sp>
        <p:nvSpPr>
          <p:cNvPr id="5125" name="Text Box 6"/>
          <p:cNvSpPr txBox="1">
            <a:spLocks noChangeArrowheads="1"/>
          </p:cNvSpPr>
          <p:nvPr/>
        </p:nvSpPr>
        <p:spPr bwMode="auto">
          <a:xfrm>
            <a:off x="2063552" y="4716464"/>
            <a:ext cx="806489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2000" b="1">
                <a:solidFill>
                  <a:srgbClr val="333399"/>
                </a:solidFill>
                <a:latin typeface="+mj-lt"/>
                <a:ea typeface="+mj-ea"/>
                <a:cs typeface="+mj-cs"/>
              </a:defRPr>
            </a:lvl1pPr>
            <a:lvl2pPr>
              <a:defRPr sz="4200">
                <a:solidFill>
                  <a:schemeClr val="tx2"/>
                </a:solidFill>
                <a:latin typeface="Garamond" pitchFamily="18" charset="0"/>
              </a:defRPr>
            </a:lvl2pPr>
            <a:lvl3pPr>
              <a:defRPr sz="4200">
                <a:solidFill>
                  <a:schemeClr val="tx2"/>
                </a:solidFill>
                <a:latin typeface="Garamond" pitchFamily="18" charset="0"/>
              </a:defRPr>
            </a:lvl3pPr>
            <a:lvl4pPr>
              <a:defRPr sz="4200">
                <a:solidFill>
                  <a:schemeClr val="tx2"/>
                </a:solidFill>
                <a:latin typeface="Garamond" pitchFamily="18" charset="0"/>
              </a:defRPr>
            </a:lvl4pPr>
            <a:lvl5pPr>
              <a:defRPr sz="4200">
                <a:solidFill>
                  <a:schemeClr val="tx2"/>
                </a:solidFill>
                <a:latin typeface="Garamond" pitchFamily="18" charset="0"/>
              </a:defRPr>
            </a:lvl5pPr>
            <a:lvl6pPr marL="457200" fontAlgn="base">
              <a:spcBef>
                <a:spcPct val="0"/>
              </a:spcBef>
              <a:spcAft>
                <a:spcPct val="0"/>
              </a:spcAft>
              <a:defRPr sz="4200">
                <a:solidFill>
                  <a:schemeClr val="tx2"/>
                </a:solidFill>
                <a:latin typeface="Garamond" pitchFamily="18" charset="0"/>
              </a:defRPr>
            </a:lvl6pPr>
            <a:lvl7pPr marL="914400" fontAlgn="base">
              <a:spcBef>
                <a:spcPct val="0"/>
              </a:spcBef>
              <a:spcAft>
                <a:spcPct val="0"/>
              </a:spcAft>
              <a:defRPr sz="4200">
                <a:solidFill>
                  <a:schemeClr val="tx2"/>
                </a:solidFill>
                <a:latin typeface="Garamond" pitchFamily="18" charset="0"/>
              </a:defRPr>
            </a:lvl7pPr>
            <a:lvl8pPr marL="1371600" fontAlgn="base">
              <a:spcBef>
                <a:spcPct val="0"/>
              </a:spcBef>
              <a:spcAft>
                <a:spcPct val="0"/>
              </a:spcAft>
              <a:defRPr sz="4200">
                <a:solidFill>
                  <a:schemeClr val="tx2"/>
                </a:solidFill>
                <a:latin typeface="Garamond" pitchFamily="18" charset="0"/>
              </a:defRPr>
            </a:lvl8pPr>
            <a:lvl9pPr marL="1828800" fontAlgn="base">
              <a:spcBef>
                <a:spcPct val="0"/>
              </a:spcBef>
              <a:spcAft>
                <a:spcPct val="0"/>
              </a:spcAft>
              <a:defRPr sz="4200">
                <a:solidFill>
                  <a:schemeClr val="tx2"/>
                </a:solidFill>
                <a:latin typeface="Garamond" pitchFamily="18" charset="0"/>
              </a:defRPr>
            </a:lvl9pPr>
          </a:lstStyle>
          <a:p>
            <a:pPr algn="r"/>
            <a:r>
              <a:rPr lang="en-US" altLang="ru-RU" dirty="0"/>
              <a:t>E-mail</a:t>
            </a:r>
            <a:r>
              <a:rPr lang="ru-RU" altLang="ru-RU" dirty="0"/>
              <a:t>:</a:t>
            </a:r>
            <a:r>
              <a:rPr lang="en-US" altLang="ru-RU" dirty="0"/>
              <a:t>   </a:t>
            </a:r>
            <a:r>
              <a:rPr lang="en-US" altLang="ru-RU" dirty="0" smtClean="0"/>
              <a:t>yntaeva@tfoms.gorny.ru  </a:t>
            </a:r>
            <a:r>
              <a:rPr lang="ru-RU" altLang="ru-RU" dirty="0" smtClean="0"/>
              <a:t> </a:t>
            </a:r>
            <a:endParaRPr lang="en-US" altLang="ru-RU" dirty="0"/>
          </a:p>
          <a:p>
            <a:pPr algn="r"/>
            <a:r>
              <a:rPr lang="ru-RU" altLang="ru-RU" dirty="0" smtClean="0"/>
              <a:t>Тел</a:t>
            </a:r>
            <a:r>
              <a:rPr lang="ru-RU" altLang="ru-RU" dirty="0"/>
              <a:t>.(</a:t>
            </a:r>
            <a:r>
              <a:rPr lang="en-US" altLang="ru-RU" dirty="0"/>
              <a:t>38822</a:t>
            </a:r>
            <a:r>
              <a:rPr lang="ru-RU" altLang="ru-RU" dirty="0"/>
              <a:t>) 4 98 </a:t>
            </a:r>
            <a:r>
              <a:rPr lang="ru-RU" altLang="ru-RU" dirty="0" smtClean="0"/>
              <a:t>02</a:t>
            </a:r>
            <a:endParaRPr lang="ru-RU" altLang="ru-RU" dirty="0"/>
          </a:p>
        </p:txBody>
      </p:sp>
      <p:pic>
        <p:nvPicPr>
          <p:cNvPr id="5126" name="Picture 7" descr="C:\Documents and Settings\Admin\Мои документы\Презентации\13-02-2012\Безимени-1.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6750" y="304800"/>
            <a:ext cx="19494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635791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Край">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Край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Край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Край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Край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29744</TotalTime>
  <Words>648</Words>
  <Application>Microsoft Office PowerPoint</Application>
  <PresentationFormat>Широкоэкранный</PresentationFormat>
  <Paragraphs>57</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Garamond</vt:lpstr>
      <vt:lpstr>Times New Roman</vt:lpstr>
      <vt:lpstr>Wingdings</vt:lpstr>
      <vt:lpstr>Край</vt:lpstr>
      <vt:lpstr>Территориальный фонд обязательного медицинского страхования Республики Алтай</vt:lpstr>
      <vt:lpstr>Нормативная база осуществления денежных выплат стимулирующего характера медицинским работникам за выявление онкологических заболеваний</vt:lpstr>
      <vt:lpstr>Условия предоставления медицинской организации средств на осуществление денежных выплат стимулирующего характера за выявление онкологических заболеваний  </vt:lpstr>
      <vt:lpstr>Алгоритм реализации осуществления денежных выплат стимулирующего характера медицинским работникам за выявление онкологических заболеваний</vt:lpstr>
      <vt:lpstr>Размер денежных выплат стимулирующего характера медицинским работникам за выявление онкологических заболеваний 1000 руб. за каждый случай впервые выявленного онкологического заболевания, диагноз которого подтвержден результатами соответствующих диагностических инструментальных и (или) лабораторных исследований; </vt:lpstr>
      <vt:lpstr>Территориальный фонд обязательного медицинского страхования Республики Алтай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Evgeny</dc:creator>
  <cp:lastModifiedBy>adarova</cp:lastModifiedBy>
  <cp:revision>1332</cp:revision>
  <cp:lastPrinted>2023-02-02T10:23:47Z</cp:lastPrinted>
  <dcterms:created xsi:type="dcterms:W3CDTF">1601-01-01T00:00:00Z</dcterms:created>
  <dcterms:modified xsi:type="dcterms:W3CDTF">2023-02-02T10:30:24Z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