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38" r:id="rId1"/>
  </p:sldMasterIdLst>
  <p:notesMasterIdLst>
    <p:notesMasterId r:id="rId8"/>
  </p:notesMasterIdLst>
  <p:handoutMasterIdLst>
    <p:handoutMasterId r:id="rId9"/>
  </p:handoutMasterIdLst>
  <p:sldIdLst>
    <p:sldId id="508" r:id="rId2"/>
    <p:sldId id="520" r:id="rId3"/>
    <p:sldId id="522" r:id="rId4"/>
    <p:sldId id="524" r:id="rId5"/>
    <p:sldId id="523" r:id="rId6"/>
    <p:sldId id="471" r:id="rId7"/>
  </p:sldIdLst>
  <p:sldSz cx="9144000" cy="6858000" type="screen4x3"/>
  <p:notesSz cx="6810375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D88244-0C6A-41C8-A392-434BAD80D274}">
          <p14:sldIdLst>
            <p14:sldId id="508"/>
            <p14:sldId id="520"/>
            <p14:sldId id="522"/>
            <p14:sldId id="524"/>
            <p14:sldId id="523"/>
            <p14:sldId id="4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C294"/>
    <a:srgbClr val="99FFCC"/>
    <a:srgbClr val="0000FF"/>
    <a:srgbClr val="6600FF"/>
    <a:srgbClr val="E28700"/>
    <a:srgbClr val="32D688"/>
    <a:srgbClr val="FF66CC"/>
    <a:srgbClr val="F698DB"/>
    <a:srgbClr val="CC33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4" autoAdjust="0"/>
    <p:restoredTop sz="89528" autoAdjust="0"/>
  </p:normalViewPr>
  <p:slideViewPr>
    <p:cSldViewPr>
      <p:cViewPr varScale="1">
        <p:scale>
          <a:sx n="104" d="100"/>
          <a:sy n="104" d="100"/>
        </p:scale>
        <p:origin x="1998" y="84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881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244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881" y="9443244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159D5D-970B-48F4-98AA-7BFA948D6B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54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881" y="0"/>
            <a:ext cx="2951905" cy="4976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1" y="4722420"/>
            <a:ext cx="5448936" cy="44743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244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881" y="9443244"/>
            <a:ext cx="2951905" cy="49768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575" tIns="45787" rIns="91575" bIns="4578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C4085-8694-454E-B9B7-E7AA897E06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401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3468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978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090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3963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81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820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0832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4066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53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51449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836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08864"/>
      </p:ext>
    </p:extLst>
  </p:cSld>
  <p:clrMapOvr>
    <a:masterClrMapping/>
  </p:clrMapOvr>
  <p:transition>
    <p:fade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54996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02.02.2023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  <p:sldLayoutId id="2147484451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579764"/>
            <a:ext cx="6108576" cy="10573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323528" y="2060849"/>
            <a:ext cx="8568952" cy="209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333399"/>
                </a:solidFill>
                <a:latin typeface="Times New Roman"/>
              </a:rPr>
              <a:t>Основные подходы к электронному взаимодействию в системе ОМС в 2023 году</a:t>
            </a:r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2" y="404664"/>
            <a:ext cx="1824161" cy="15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2023 год</a:t>
            </a:r>
            <a:endParaRPr lang="en-US" altLang="ru-RU" sz="2000" b="1" dirty="0" smtClean="0">
              <a:solidFill>
                <a:srgbClr val="333399"/>
              </a:solidFill>
              <a:latin typeface="Garamond" panose="02020404030301010803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Font typeface="Wingdings" panose="05000000000000000000" pitchFamily="2" charset="2"/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г. Горно-Алтайск</a:t>
            </a:r>
            <a:endParaRPr lang="ru-RU" altLang="ru-RU" sz="20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79712" y="5013176"/>
            <a:ext cx="4896544" cy="72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r>
              <a:rPr lang="ru-RU" altLang="ru-RU" dirty="0" smtClean="0">
                <a:solidFill>
                  <a:srgbClr val="0070C0"/>
                </a:solidFill>
                <a:latin typeface="Garamond" panose="02020404030301010803" pitchFamily="18" charset="0"/>
              </a:rPr>
              <a:t>Начальник отдела информационно-программного обеспечения </a:t>
            </a:r>
            <a:r>
              <a:rPr lang="ru-RU" altLang="ru-RU" dirty="0">
                <a:solidFill>
                  <a:srgbClr val="0070C0"/>
                </a:solidFill>
                <a:latin typeface="Garamond" panose="02020404030301010803" pitchFamily="18" charset="0"/>
              </a:rPr>
              <a:t>ТФОМС РА</a:t>
            </a:r>
          </a:p>
          <a:p>
            <a:pPr algn="ctr"/>
            <a:r>
              <a:rPr lang="ru-RU" altLang="ru-RU" dirty="0" smtClean="0">
                <a:solidFill>
                  <a:srgbClr val="0070C0"/>
                </a:solidFill>
                <a:latin typeface="Garamond" panose="02020404030301010803" pitchFamily="18" charset="0"/>
              </a:rPr>
              <a:t>Георгий Александрович </a:t>
            </a:r>
            <a:r>
              <a:rPr lang="ru-RU" altLang="ru-RU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Бурляков</a:t>
            </a:r>
            <a:endParaRPr lang="ru-RU" altLang="ru-RU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16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" y="6220619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522856" y="476672"/>
            <a:ext cx="6096000" cy="686108"/>
            <a:chOff x="0" y="52989"/>
            <a:chExt cx="6096000" cy="68610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52989"/>
              <a:ext cx="6096000" cy="686108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33493" y="86482"/>
              <a:ext cx="6029014" cy="619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Схема движения реестров счетов</a:t>
              </a:r>
              <a:endParaRPr lang="ru-RU" sz="2000" kern="1200" dirty="0"/>
            </a:p>
          </p:txBody>
        </p:sp>
      </p:grpSp>
      <p:sp>
        <p:nvSpPr>
          <p:cNvPr id="6" name="Скругленный прямоугольник 5"/>
          <p:cNvSpPr/>
          <p:nvPr/>
        </p:nvSpPr>
        <p:spPr bwMode="auto">
          <a:xfrm>
            <a:off x="395536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Медицинская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организация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6253424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ТФОМС 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3222708" y="4077072"/>
            <a:ext cx="2485256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Страховая медицинская организация</a:t>
            </a: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3203848" y="1412777"/>
            <a:ext cx="2880320" cy="94064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Счета и реестры счетов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(</a:t>
            </a:r>
            <a:r>
              <a:rPr lang="ru-RU" sz="1200" dirty="0" smtClean="0">
                <a:solidFill>
                  <a:schemeClr val="bg1"/>
                </a:solidFill>
              </a:rPr>
              <a:t>итоговые с ЭЦП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9" name="Стрелка влево 18"/>
          <p:cNvSpPr/>
          <p:nvPr/>
        </p:nvSpPr>
        <p:spPr bwMode="auto">
          <a:xfrm>
            <a:off x="3239852" y="2386916"/>
            <a:ext cx="2844316" cy="50405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Протокол обработки (ФЛК и МЭК)</a:t>
            </a:r>
          </a:p>
        </p:txBody>
      </p:sp>
      <p:sp>
        <p:nvSpPr>
          <p:cNvPr id="21" name="Стрелка углом вверх 20"/>
          <p:cNvSpPr/>
          <p:nvPr/>
        </p:nvSpPr>
        <p:spPr bwMode="auto">
          <a:xfrm rot="16200000" flipH="1">
            <a:off x="6107634" y="3662010"/>
            <a:ext cx="1694220" cy="1296144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53019" y="5114799"/>
            <a:ext cx="2526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Счета и реестры счетов </a:t>
            </a:r>
          </a:p>
          <a:p>
            <a:r>
              <a:rPr lang="ru-RU" sz="1600" dirty="0" smtClean="0">
                <a:solidFill>
                  <a:schemeClr val="accent1"/>
                </a:solidFill>
              </a:rPr>
              <a:t>с результатами МЭК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288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" y="6220619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522856" y="476672"/>
            <a:ext cx="6096000" cy="686108"/>
            <a:chOff x="0" y="52989"/>
            <a:chExt cx="6096000" cy="68610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52989"/>
              <a:ext cx="6096000" cy="686108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33493" y="86482"/>
              <a:ext cx="6029014" cy="619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 Списки ЗЛ подлежащие информированию о прохождении профилактических мероприятий</a:t>
              </a:r>
              <a:endParaRPr lang="ru-RU" sz="2000" kern="1200" dirty="0"/>
            </a:p>
          </p:txBody>
        </p:sp>
      </p:grpSp>
      <p:sp>
        <p:nvSpPr>
          <p:cNvPr id="6" name="Скругленный прямоугольник 5"/>
          <p:cNvSpPr/>
          <p:nvPr/>
        </p:nvSpPr>
        <p:spPr bwMode="auto">
          <a:xfrm>
            <a:off x="395536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Медицинская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организация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6253424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ТФОМС 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3295022" y="3899374"/>
            <a:ext cx="2485256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Страховая медицинская организация</a:t>
            </a: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3013065" y="1408418"/>
            <a:ext cx="3049171" cy="118392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</a:rPr>
              <a:t>Списки план-графики на начало года</a:t>
            </a:r>
            <a:r>
              <a:rPr lang="en-US" sz="1200" dirty="0" smtClean="0">
                <a:solidFill>
                  <a:schemeClr val="bg1"/>
                </a:solidFill>
              </a:rPr>
              <a:t> (</a:t>
            </a:r>
            <a:r>
              <a:rPr lang="ru-RU" sz="1200" dirty="0" smtClean="0">
                <a:solidFill>
                  <a:schemeClr val="bg1"/>
                </a:solidFill>
              </a:rPr>
              <a:t>до 31.12.2022</a:t>
            </a:r>
            <a:r>
              <a:rPr lang="en-US" sz="1200" dirty="0" smtClean="0">
                <a:solidFill>
                  <a:schemeClr val="bg1"/>
                </a:solidFill>
              </a:rPr>
              <a:t>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Списки ежемесячные (изменения)</a:t>
            </a:r>
          </a:p>
        </p:txBody>
      </p:sp>
      <p:sp>
        <p:nvSpPr>
          <p:cNvPr id="19" name="Стрелка влево 18"/>
          <p:cNvSpPr/>
          <p:nvPr/>
        </p:nvSpPr>
        <p:spPr bwMode="auto">
          <a:xfrm>
            <a:off x="3034998" y="2634733"/>
            <a:ext cx="3027238" cy="50405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  Протокол обработки (ФЛК)</a:t>
            </a:r>
          </a:p>
        </p:txBody>
      </p:sp>
      <p:sp>
        <p:nvSpPr>
          <p:cNvPr id="21" name="Стрелка углом вверх 20"/>
          <p:cNvSpPr/>
          <p:nvPr/>
        </p:nvSpPr>
        <p:spPr bwMode="auto">
          <a:xfrm rot="16200000" flipH="1">
            <a:off x="6107634" y="3662010"/>
            <a:ext cx="1694220" cy="1296144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53019" y="5114799"/>
            <a:ext cx="1854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Списки для </a:t>
            </a:r>
          </a:p>
          <a:p>
            <a:r>
              <a:rPr lang="ru-RU" sz="1600" dirty="0" smtClean="0">
                <a:solidFill>
                  <a:schemeClr val="accent1"/>
                </a:solidFill>
              </a:rPr>
              <a:t>информирования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7534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" y="6220619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187624" y="476672"/>
            <a:ext cx="6984776" cy="686108"/>
            <a:chOff x="0" y="52989"/>
            <a:chExt cx="6096000" cy="68610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52989"/>
              <a:ext cx="6096000" cy="686108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33493" y="86482"/>
              <a:ext cx="6029014" cy="619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 smtClean="0"/>
                <a:t> Сведения  о госпитализации (направления, госпитализация, выписка, отказы, планируемая дата выписки )</a:t>
              </a:r>
              <a:endParaRPr lang="ru-RU" sz="2000" kern="1200" dirty="0"/>
            </a:p>
          </p:txBody>
        </p:sp>
      </p:grpSp>
      <p:sp>
        <p:nvSpPr>
          <p:cNvPr id="6" name="Скругленный прямоугольник 5"/>
          <p:cNvSpPr/>
          <p:nvPr/>
        </p:nvSpPr>
        <p:spPr bwMode="auto">
          <a:xfrm>
            <a:off x="395536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Медицинская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организация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6253424" y="1412776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ТФОМС 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3295022" y="3861048"/>
            <a:ext cx="2485256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Информационный ресурс для доступности специалистами СМО</a:t>
            </a: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3013065" y="1609160"/>
            <a:ext cx="3049171" cy="72088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</a:rPr>
              <a:t>Ежедневно до 9:00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9" name="Стрелка влево 18"/>
          <p:cNvSpPr/>
          <p:nvPr/>
        </p:nvSpPr>
        <p:spPr bwMode="auto">
          <a:xfrm>
            <a:off x="3024031" y="2524396"/>
            <a:ext cx="3027238" cy="50405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  Протокол обработки (ФЛК)</a:t>
            </a:r>
          </a:p>
        </p:txBody>
      </p:sp>
      <p:sp>
        <p:nvSpPr>
          <p:cNvPr id="21" name="Стрелка углом вверх 20"/>
          <p:cNvSpPr/>
          <p:nvPr/>
        </p:nvSpPr>
        <p:spPr bwMode="auto">
          <a:xfrm rot="16200000" flipH="1">
            <a:off x="6107634" y="3662010"/>
            <a:ext cx="1694220" cy="1296144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77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" y="6220619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1522856" y="476672"/>
            <a:ext cx="6096000" cy="686108"/>
            <a:chOff x="0" y="52989"/>
            <a:chExt cx="6096000" cy="68610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52989"/>
              <a:ext cx="6096000" cy="686108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33493" y="86482"/>
              <a:ext cx="6029014" cy="6191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800" dirty="0"/>
                <a:t> </a:t>
              </a:r>
              <a:endParaRPr lang="ru-RU" sz="1800" dirty="0" smtClean="0"/>
            </a:p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800" dirty="0" smtClean="0"/>
                <a:t>ВЫБОРА </a:t>
              </a:r>
              <a:r>
                <a:rPr lang="ru-RU" sz="1800" dirty="0"/>
                <a:t>ГРАЖДАНИНОМ МЕДИЦИНСКОЙ </a:t>
              </a:r>
              <a:r>
                <a:rPr lang="ru-RU" sz="1800" dirty="0" smtClean="0"/>
                <a:t>ОРГАНИЗАЦИИ (прикрепление)</a:t>
              </a:r>
              <a:endParaRPr lang="ru-RU" sz="18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0" kern="1200" dirty="0"/>
            </a:p>
          </p:txBody>
        </p:sp>
      </p:grpSp>
      <p:sp>
        <p:nvSpPr>
          <p:cNvPr id="6" name="Скругленный прямоугольник 5"/>
          <p:cNvSpPr/>
          <p:nvPr/>
        </p:nvSpPr>
        <p:spPr bwMode="auto">
          <a:xfrm>
            <a:off x="332213" y="2509497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Медицинская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организация (МИАЦ)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6394720" y="2472953"/>
            <a:ext cx="2448272" cy="18002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ТФОМС РА</a:t>
            </a: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3063017" y="2724177"/>
            <a:ext cx="3049171" cy="64887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bg1"/>
                </a:solidFill>
              </a:rPr>
              <a:t>Ежедневно (только изменения)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9" name="Стрелка влево 18"/>
          <p:cNvSpPr/>
          <p:nvPr/>
        </p:nvSpPr>
        <p:spPr bwMode="auto">
          <a:xfrm>
            <a:off x="2988132" y="3573016"/>
            <a:ext cx="3027238" cy="504056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       Протокол обработки (ФЛК)</a:t>
            </a:r>
          </a:p>
        </p:txBody>
      </p:sp>
    </p:spTree>
    <p:extLst>
      <p:ext uri="{BB962C8B-B14F-4D97-AF65-F5344CB8AC3E}">
        <p14:creationId xmlns:p14="http://schemas.microsoft.com/office/powerpoint/2010/main" val="9908683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699792" y="610428"/>
            <a:ext cx="6108576" cy="1057300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rgbClr val="333399"/>
                </a:solidFill>
              </a:rPr>
              <a:t>Территориальный фонд обязательного</a:t>
            </a:r>
            <a:r>
              <a:rPr lang="en-US" altLang="ru-RU" sz="2000" b="1" dirty="0" smtClean="0">
                <a:solidFill>
                  <a:srgbClr val="333399"/>
                </a:solidFill>
              </a:rPr>
              <a:t/>
            </a:r>
            <a:br>
              <a:rPr lang="en-US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медицинского страхования</a:t>
            </a:r>
            <a:br>
              <a:rPr lang="ru-RU" altLang="ru-RU" sz="2000" b="1" dirty="0" smtClean="0">
                <a:solidFill>
                  <a:srgbClr val="333399"/>
                </a:solidFill>
              </a:rPr>
            </a:br>
            <a:r>
              <a:rPr lang="ru-RU" altLang="ru-RU" sz="2000" b="1" dirty="0" smtClean="0">
                <a:solidFill>
                  <a:srgbClr val="333399"/>
                </a:solidFill>
              </a:rPr>
              <a:t>Республики Алтай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202</a:t>
            </a:r>
            <a:r>
              <a:rPr lang="en-US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 год</a:t>
            </a:r>
            <a:endParaRPr lang="en-US" altLang="ru-RU" sz="2000" b="1" kern="1200" dirty="0" smtClean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  <a:endParaRPr lang="ru-RU" altLang="ru-RU" sz="2000" b="1" kern="1200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0" y="2420937"/>
            <a:ext cx="91440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  <a:endParaRPr lang="ru-RU" altLang="ru-RU" sz="2800" b="1" dirty="0">
              <a:solidFill>
                <a:srgbClr val="333399"/>
              </a:solidFill>
              <a:latin typeface="Garamond" panose="02020404030301010803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539552" y="4716463"/>
            <a:ext cx="80648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-US" altLang="ru-RU" dirty="0" smtClean="0"/>
              <a:t>E-mail</a:t>
            </a:r>
            <a:r>
              <a:rPr lang="ru-RU" altLang="ru-RU" dirty="0"/>
              <a:t>: </a:t>
            </a:r>
            <a:r>
              <a:rPr lang="en-US" altLang="ru-RU" dirty="0" smtClean="0"/>
              <a:t>burlyakov@tfoms.gorny.ru</a:t>
            </a:r>
            <a:endParaRPr lang="ru-RU" altLang="ru-RU" dirty="0"/>
          </a:p>
          <a:p>
            <a:pPr algn="r"/>
            <a:endParaRPr lang="ru-RU" altLang="ru-RU" dirty="0"/>
          </a:p>
          <a:p>
            <a:pPr algn="r"/>
            <a:r>
              <a:rPr lang="ru-RU" altLang="ru-RU" dirty="0"/>
              <a:t>Тел.(</a:t>
            </a:r>
            <a:r>
              <a:rPr lang="en-US" altLang="ru-RU" dirty="0"/>
              <a:t>38822</a:t>
            </a:r>
            <a:r>
              <a:rPr lang="ru-RU" altLang="ru-RU" dirty="0"/>
              <a:t>) </a:t>
            </a:r>
            <a:r>
              <a:rPr lang="ru-RU" altLang="ru-RU" dirty="0" smtClean="0"/>
              <a:t>4 98 </a:t>
            </a:r>
            <a:r>
              <a:rPr lang="en-US" altLang="ru-RU" dirty="0" smtClean="0"/>
              <a:t>51</a:t>
            </a:r>
            <a:endParaRPr lang="ru-RU" altLang="ru-RU" dirty="0"/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304800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357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24723</TotalTime>
  <Words>190</Words>
  <Application>Microsoft Office PowerPoint</Application>
  <PresentationFormat>Экран 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Garamond</vt:lpstr>
      <vt:lpstr>Times New Roman</vt:lpstr>
      <vt:lpstr>Wingdings</vt:lpstr>
      <vt:lpstr>Край</vt:lpstr>
      <vt:lpstr>Территориальный фонд обязательного медицинского страхования Республики Алтай</vt:lpstr>
      <vt:lpstr>Презентация PowerPoint</vt:lpstr>
      <vt:lpstr>Презентация PowerPoint</vt:lpstr>
      <vt:lpstr>Презентация PowerPoint</vt:lpstr>
      <vt:lpstr>Презентация PowerPoint</vt:lpstr>
      <vt:lpstr>Территориальный фонд обязательного медицинского страхования Республики Алтай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Evgeny</dc:creator>
  <cp:lastModifiedBy>burlyakov</cp:lastModifiedBy>
  <cp:revision>992</cp:revision>
  <cp:lastPrinted>2021-11-24T09:21:55Z</cp:lastPrinted>
  <dcterms:created xsi:type="dcterms:W3CDTF">1601-01-01T00:00:00Z</dcterms:created>
  <dcterms:modified xsi:type="dcterms:W3CDTF">2023-02-02T11:14:49Z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