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63" r:id="rId3"/>
    <p:sldId id="262" r:id="rId4"/>
    <p:sldId id="260" r:id="rId5"/>
    <p:sldId id="258" r:id="rId6"/>
    <p:sldId id="267" r:id="rId7"/>
    <p:sldId id="266" r:id="rId8"/>
  </p:sldIdLst>
  <p:sldSz cx="12192000" cy="6858000"/>
  <p:notesSz cx="6810375" cy="9942513"/>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6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D51CEF9B-2673-4954-991E-716E565F5F35}" type="datetimeFigureOut">
              <a:rPr lang="ru-RU" smtClean="0"/>
              <a:t>03.02.2023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60C122-7970-4353-931A-BF8BA514F5E0}" type="slidenum">
              <a:rPr lang="ru-RU" smtClean="0"/>
              <a:t>‹#›</a:t>
            </a:fld>
            <a:endParaRPr lang="ru-RU"/>
          </a:p>
        </p:txBody>
      </p:sp>
    </p:spTree>
    <p:extLst>
      <p:ext uri="{BB962C8B-B14F-4D97-AF65-F5344CB8AC3E}">
        <p14:creationId xmlns:p14="http://schemas.microsoft.com/office/powerpoint/2010/main" val="928363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51CEF9B-2673-4954-991E-716E565F5F35}" type="datetimeFigureOut">
              <a:rPr lang="ru-RU" smtClean="0"/>
              <a:t>03.02.2023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60C122-7970-4353-931A-BF8BA514F5E0}" type="slidenum">
              <a:rPr lang="ru-RU" smtClean="0"/>
              <a:t>‹#›</a:t>
            </a:fld>
            <a:endParaRPr lang="ru-RU"/>
          </a:p>
        </p:txBody>
      </p:sp>
    </p:spTree>
    <p:extLst>
      <p:ext uri="{BB962C8B-B14F-4D97-AF65-F5344CB8AC3E}">
        <p14:creationId xmlns:p14="http://schemas.microsoft.com/office/powerpoint/2010/main" val="2189311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51CEF9B-2673-4954-991E-716E565F5F35}" type="datetimeFigureOut">
              <a:rPr lang="ru-RU" smtClean="0"/>
              <a:t>03.02.2023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60C122-7970-4353-931A-BF8BA514F5E0}" type="slidenum">
              <a:rPr lang="ru-RU" smtClean="0"/>
              <a:t>‹#›</a:t>
            </a:fld>
            <a:endParaRPr lang="ru-RU"/>
          </a:p>
        </p:txBody>
      </p:sp>
    </p:spTree>
    <p:extLst>
      <p:ext uri="{BB962C8B-B14F-4D97-AF65-F5344CB8AC3E}">
        <p14:creationId xmlns:p14="http://schemas.microsoft.com/office/powerpoint/2010/main" val="23541067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D51CEF9B-2673-4954-991E-716E565F5F35}" type="datetimeFigureOut">
              <a:rPr lang="ru-RU" smtClean="0"/>
              <a:t>03.02.2023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760C122-7970-4353-931A-BF8BA514F5E0}" type="slidenum">
              <a:rPr lang="ru-RU" smtClean="0"/>
              <a:t>‹#›</a:t>
            </a:fld>
            <a:endParaRPr lang="ru-RU"/>
          </a:p>
        </p:txBody>
      </p:sp>
    </p:spTree>
    <p:extLst>
      <p:ext uri="{BB962C8B-B14F-4D97-AF65-F5344CB8AC3E}">
        <p14:creationId xmlns:p14="http://schemas.microsoft.com/office/powerpoint/2010/main" val="23229512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D51CEF9B-2673-4954-991E-716E565F5F35}" type="datetimeFigureOut">
              <a:rPr lang="ru-RU" smtClean="0"/>
              <a:t>03.02.2023</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760C122-7970-4353-931A-BF8BA514F5E0}" type="slidenum">
              <a:rPr lang="ru-RU" smtClean="0"/>
              <a:t>‹#›</a:t>
            </a:fld>
            <a:endParaRPr lang="ru-RU"/>
          </a:p>
        </p:txBody>
      </p:sp>
    </p:spTree>
    <p:extLst>
      <p:ext uri="{BB962C8B-B14F-4D97-AF65-F5344CB8AC3E}">
        <p14:creationId xmlns:p14="http://schemas.microsoft.com/office/powerpoint/2010/main" val="20188107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D51CEF9B-2673-4954-991E-716E565F5F35}" type="datetimeFigureOut">
              <a:rPr lang="ru-RU" smtClean="0"/>
              <a:t>03.02.2023</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760C122-7970-4353-931A-BF8BA514F5E0}" type="slidenum">
              <a:rPr lang="ru-RU" smtClean="0"/>
              <a:t>‹#›</a:t>
            </a:fld>
            <a:endParaRPr lang="ru-RU"/>
          </a:p>
        </p:txBody>
      </p:sp>
    </p:spTree>
    <p:extLst>
      <p:ext uri="{BB962C8B-B14F-4D97-AF65-F5344CB8AC3E}">
        <p14:creationId xmlns:p14="http://schemas.microsoft.com/office/powerpoint/2010/main" val="661991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1CEF9B-2673-4954-991E-716E565F5F35}" type="datetimeFigureOut">
              <a:rPr lang="ru-RU" smtClean="0"/>
              <a:t>03.02.2023</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760C122-7970-4353-931A-BF8BA514F5E0}" type="slidenum">
              <a:rPr lang="ru-RU" smtClean="0"/>
              <a:t>‹#›</a:t>
            </a:fld>
            <a:endParaRPr lang="ru-RU"/>
          </a:p>
        </p:txBody>
      </p:sp>
    </p:spTree>
    <p:extLst>
      <p:ext uri="{BB962C8B-B14F-4D97-AF65-F5344CB8AC3E}">
        <p14:creationId xmlns:p14="http://schemas.microsoft.com/office/powerpoint/2010/main" val="38174713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D51CEF9B-2673-4954-991E-716E565F5F35}" type="datetimeFigureOut">
              <a:rPr lang="ru-RU" smtClean="0"/>
              <a:t>03.02.2023</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760C122-7970-4353-931A-BF8BA514F5E0}" type="slidenum">
              <a:rPr lang="ru-RU" smtClean="0"/>
              <a:t>‹#›</a:t>
            </a:fld>
            <a:endParaRPr lang="ru-RU"/>
          </a:p>
        </p:txBody>
      </p:sp>
    </p:spTree>
    <p:extLst>
      <p:ext uri="{BB962C8B-B14F-4D97-AF65-F5344CB8AC3E}">
        <p14:creationId xmlns:p14="http://schemas.microsoft.com/office/powerpoint/2010/main" val="968746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760C122-7970-4353-931A-BF8BA514F5E0}" type="slidenum">
              <a:rPr lang="ru-RU" smtClean="0"/>
              <a:t>‹#›</a:t>
            </a:fld>
            <a:endParaRPr lang="ru-RU"/>
          </a:p>
        </p:txBody>
      </p:sp>
      <p:sp>
        <p:nvSpPr>
          <p:cNvPr id="5" name="Date Placeholder 4"/>
          <p:cNvSpPr>
            <a:spLocks noGrp="1"/>
          </p:cNvSpPr>
          <p:nvPr>
            <p:ph type="dt" sz="half" idx="10"/>
          </p:nvPr>
        </p:nvSpPr>
        <p:spPr/>
        <p:txBody>
          <a:bodyPr/>
          <a:lstStyle/>
          <a:p>
            <a:fld id="{D51CEF9B-2673-4954-991E-716E565F5F35}" type="datetimeFigureOut">
              <a:rPr lang="ru-RU" smtClean="0"/>
              <a:t>03.02.2023</a:t>
            </a:fld>
            <a:endParaRPr lang="ru-RU"/>
          </a:p>
        </p:txBody>
      </p:sp>
    </p:spTree>
    <p:extLst>
      <p:ext uri="{BB962C8B-B14F-4D97-AF65-F5344CB8AC3E}">
        <p14:creationId xmlns:p14="http://schemas.microsoft.com/office/powerpoint/2010/main" val="15875226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51CEF9B-2673-4954-991E-716E565F5F35}" type="datetimeFigureOut">
              <a:rPr lang="ru-RU" smtClean="0"/>
              <a:t>03.02.2023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60C122-7970-4353-931A-BF8BA514F5E0}" type="slidenum">
              <a:rPr lang="ru-RU" smtClean="0"/>
              <a:t>‹#›</a:t>
            </a:fld>
            <a:endParaRPr lang="ru-RU"/>
          </a:p>
        </p:txBody>
      </p:sp>
    </p:spTree>
    <p:extLst>
      <p:ext uri="{BB962C8B-B14F-4D97-AF65-F5344CB8AC3E}">
        <p14:creationId xmlns:p14="http://schemas.microsoft.com/office/powerpoint/2010/main" val="2598526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51CEF9B-2673-4954-991E-716E565F5F35}" type="datetimeFigureOut">
              <a:rPr lang="ru-RU" smtClean="0"/>
              <a:t>03.02.2023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60C122-7970-4353-931A-BF8BA514F5E0}"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29754159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51CEF9B-2673-4954-991E-716E565F5F35}" type="datetimeFigureOut">
              <a:rPr lang="ru-RU" smtClean="0"/>
              <a:t>03.02.2023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60C122-7970-4353-931A-BF8BA514F5E0}" type="slidenum">
              <a:rPr lang="ru-RU" smtClean="0"/>
              <a:t>‹#›</a:t>
            </a:fld>
            <a:endParaRPr lang="ru-RU"/>
          </a:p>
        </p:txBody>
      </p:sp>
    </p:spTree>
    <p:extLst>
      <p:ext uri="{BB962C8B-B14F-4D97-AF65-F5344CB8AC3E}">
        <p14:creationId xmlns:p14="http://schemas.microsoft.com/office/powerpoint/2010/main" val="3082011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51CEF9B-2673-4954-991E-716E565F5F35}" type="datetimeFigureOut">
              <a:rPr lang="ru-RU" smtClean="0"/>
              <a:t>03.02.2023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60C122-7970-4353-931A-BF8BA514F5E0}" type="slidenum">
              <a:rPr lang="ru-RU" smtClean="0"/>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0115933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D51CEF9B-2673-4954-991E-716E565F5F35}" type="datetimeFigureOut">
              <a:rPr lang="ru-RU" smtClean="0"/>
              <a:t>03.02.2023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60C122-7970-4353-931A-BF8BA514F5E0}" type="slidenum">
              <a:rPr lang="ru-RU" smtClean="0"/>
              <a:t>‹#›</a:t>
            </a:fld>
            <a:endParaRPr lang="ru-RU"/>
          </a:p>
        </p:txBody>
      </p:sp>
    </p:spTree>
    <p:extLst>
      <p:ext uri="{BB962C8B-B14F-4D97-AF65-F5344CB8AC3E}">
        <p14:creationId xmlns:p14="http://schemas.microsoft.com/office/powerpoint/2010/main" val="28856679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51CEF9B-2673-4954-991E-716E565F5F35}" type="datetimeFigureOut">
              <a:rPr lang="ru-RU" smtClean="0"/>
              <a:t>03.02.2023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60C122-7970-4353-931A-BF8BA514F5E0}" type="slidenum">
              <a:rPr lang="ru-RU" smtClean="0"/>
              <a:t>‹#›</a:t>
            </a:fld>
            <a:endParaRPr lang="ru-RU"/>
          </a:p>
        </p:txBody>
      </p:sp>
    </p:spTree>
    <p:extLst>
      <p:ext uri="{BB962C8B-B14F-4D97-AF65-F5344CB8AC3E}">
        <p14:creationId xmlns:p14="http://schemas.microsoft.com/office/powerpoint/2010/main" val="12010613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D51CEF9B-2673-4954-991E-716E565F5F35}" type="datetimeFigureOut">
              <a:rPr lang="ru-RU" smtClean="0"/>
              <a:t>03.02.2023</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60C122-7970-4353-931A-BF8BA514F5E0}" type="slidenum">
              <a:rPr lang="ru-RU" smtClean="0"/>
              <a:t>‹#›</a:t>
            </a:fld>
            <a:endParaRPr lang="ru-RU"/>
          </a:p>
        </p:txBody>
      </p:sp>
    </p:spTree>
    <p:extLst>
      <p:ext uri="{BB962C8B-B14F-4D97-AF65-F5344CB8AC3E}">
        <p14:creationId xmlns:p14="http://schemas.microsoft.com/office/powerpoint/2010/main" val="3190979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51CEF9B-2673-4954-991E-716E565F5F35}" type="datetimeFigureOut">
              <a:rPr lang="ru-RU" smtClean="0"/>
              <a:t>03.02.2023</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760C122-7970-4353-931A-BF8BA514F5E0}" type="slidenum">
              <a:rPr lang="ru-RU" smtClean="0"/>
              <a:t>‹#›</a:t>
            </a:fld>
            <a:endParaRPr lang="ru-RU"/>
          </a:p>
        </p:txBody>
      </p:sp>
    </p:spTree>
    <p:extLst>
      <p:ext uri="{BB962C8B-B14F-4D97-AF65-F5344CB8AC3E}">
        <p14:creationId xmlns:p14="http://schemas.microsoft.com/office/powerpoint/2010/main" val="2139075689"/>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2.xml"/><Relationship Id="rId6" Type="http://schemas.openxmlformats.org/officeDocument/2006/relationships/hyperlink" Target="consultantplus://offline/ref=BB7C8F68869A216F878D76BF74982B458C401C23FD66B29C52B3BCD89ADF046F60DE737F0B6CFC2A3BAEE89965DF043AC6B9CAA9C1AF3B94y6N8L" TargetMode="External"/><Relationship Id="rId5" Type="http://schemas.openxmlformats.org/officeDocument/2006/relationships/image" Target="../media/image7.jpeg"/><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654" y="0"/>
            <a:ext cx="11254154" cy="896815"/>
          </a:xfrm>
        </p:spPr>
        <p:txBody>
          <a:bodyPr>
            <a:normAutofit fontScale="90000"/>
          </a:bodyPr>
          <a:lstStyle/>
          <a:p>
            <a:r>
              <a:rPr lang="ru-RU" dirty="0" smtClean="0">
                <a:solidFill>
                  <a:schemeClr val="tx1"/>
                </a:solidFill>
              </a:rPr>
              <a:t>          </a:t>
            </a:r>
            <a:r>
              <a:rPr lang="ru-RU" sz="1800" b="1" dirty="0" smtClean="0">
                <a:solidFill>
                  <a:schemeClr val="tx1"/>
                </a:solidFill>
                <a:latin typeface="Times New Roman" panose="02020603050405020304" pitchFamily="18" charset="0"/>
                <a:cs typeface="Times New Roman" panose="02020603050405020304" pitchFamily="18" charset="0"/>
              </a:rPr>
              <a:t>ТЕРРИТОРИАЛЬНЫЙ ФОНД ОБЯЗАТЕЛЬНОГО МЕДИЦИНСКОГО СТРАХОВАНИЯ </a:t>
            </a:r>
            <a:br>
              <a:rPr lang="ru-RU" sz="1800" b="1" dirty="0" smtClean="0">
                <a:solidFill>
                  <a:schemeClr val="tx1"/>
                </a:solidFill>
                <a:latin typeface="Times New Roman" panose="02020603050405020304" pitchFamily="18" charset="0"/>
                <a:cs typeface="Times New Roman" panose="02020603050405020304" pitchFamily="18" charset="0"/>
              </a:rPr>
            </a:br>
            <a:r>
              <a:rPr lang="ru-RU" sz="1800" b="1" dirty="0" smtClean="0">
                <a:solidFill>
                  <a:schemeClr val="tx1"/>
                </a:solidFill>
                <a:latin typeface="Times New Roman" panose="02020603050405020304" pitchFamily="18" charset="0"/>
                <a:cs typeface="Times New Roman" panose="02020603050405020304" pitchFamily="18" charset="0"/>
              </a:rPr>
              <a:t>                                                                                       РЕПСУБЛИКИ АЛТАЙ</a:t>
            </a:r>
            <a:endParaRPr lang="ru-RU" sz="1800" b="1" dirty="0">
              <a:solidFill>
                <a:schemeClr val="tx1"/>
              </a:solidFill>
              <a:latin typeface="Times New Roman" panose="02020603050405020304" pitchFamily="18" charset="0"/>
              <a:cs typeface="Times New Roman" panose="02020603050405020304" pitchFamily="18" charset="0"/>
            </a:endParaRPr>
          </a:p>
        </p:txBody>
      </p:sp>
      <p:pic>
        <p:nvPicPr>
          <p:cNvPr id="1028" name="Picture 4" descr="http://www.tfomsra.ru/images/gerb_width_220.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48952" y="120100"/>
            <a:ext cx="1198592" cy="92618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826477" y="1166385"/>
            <a:ext cx="9240715" cy="3539430"/>
          </a:xfrm>
          <a:prstGeom prst="rect">
            <a:avLst/>
          </a:prstGeom>
          <a:noFill/>
        </p:spPr>
        <p:txBody>
          <a:bodyPr wrap="square" rtlCol="0">
            <a:spAutoFit/>
          </a:bodyPr>
          <a:lstStyle/>
          <a:p>
            <a:pPr algn="ctr"/>
            <a:r>
              <a:rPr lang="ru-RU" sz="2800" b="1" dirty="0" smtClean="0">
                <a:latin typeface="Times New Roman" panose="02020603050405020304" pitchFamily="18" charset="0"/>
                <a:cs typeface="Times New Roman" panose="02020603050405020304" pitchFamily="18" charset="0"/>
              </a:rPr>
              <a:t>Механизм использования средств нормированного страхового </a:t>
            </a:r>
            <a:r>
              <a:rPr lang="ru-RU" sz="2800" b="1" dirty="0">
                <a:latin typeface="Times New Roman" panose="02020603050405020304" pitchFamily="18" charset="0"/>
                <a:cs typeface="Times New Roman" panose="02020603050405020304" pitchFamily="18" charset="0"/>
              </a:rPr>
              <a:t>запаса </a:t>
            </a:r>
            <a:r>
              <a:rPr lang="ru-RU" sz="2800" b="1" dirty="0" smtClean="0">
                <a:latin typeface="Times New Roman" panose="02020603050405020304" pitchFamily="18" charset="0"/>
                <a:cs typeface="Times New Roman" panose="02020603050405020304" pitchFamily="18" charset="0"/>
              </a:rPr>
              <a:t>Территориального </a:t>
            </a:r>
            <a:r>
              <a:rPr lang="ru-RU" sz="2800" b="1" dirty="0">
                <a:latin typeface="Times New Roman" panose="02020603050405020304" pitchFamily="18" charset="0"/>
                <a:cs typeface="Times New Roman" panose="02020603050405020304" pitchFamily="18" charset="0"/>
              </a:rPr>
              <a:t>фонда обязательного медицинского страхования </a:t>
            </a:r>
            <a:r>
              <a:rPr lang="ru-RU" sz="2800" b="1" dirty="0" smtClean="0">
                <a:latin typeface="Times New Roman" panose="02020603050405020304" pitchFamily="18" charset="0"/>
                <a:cs typeface="Times New Roman" panose="02020603050405020304" pitchFamily="18" charset="0"/>
              </a:rPr>
              <a:t>на реализацию мероприятий по </a:t>
            </a:r>
            <a:r>
              <a:rPr lang="ru-RU" sz="2800" b="1" dirty="0">
                <a:latin typeface="Times New Roman" panose="02020603050405020304" pitchFamily="18" charset="0"/>
                <a:cs typeface="Times New Roman" panose="02020603050405020304" pitchFamily="18" charset="0"/>
              </a:rPr>
              <a:t>организации дополнительного профессионального образования медицинских работников по программам повышения квалификации, а также по приобретению и проведению ремонта медицинского оборудования</a:t>
            </a:r>
          </a:p>
        </p:txBody>
      </p:sp>
      <p:sp>
        <p:nvSpPr>
          <p:cNvPr id="5" name="TextBox 4"/>
          <p:cNvSpPr txBox="1"/>
          <p:nvPr/>
        </p:nvSpPr>
        <p:spPr>
          <a:xfrm>
            <a:off x="7236070" y="4825915"/>
            <a:ext cx="4044462" cy="923330"/>
          </a:xfrm>
          <a:prstGeom prst="rect">
            <a:avLst/>
          </a:prstGeom>
          <a:noFill/>
        </p:spPr>
        <p:txBody>
          <a:bodyPr wrap="square" rtlCol="0">
            <a:spAutoFit/>
          </a:bodyPr>
          <a:lstStyle/>
          <a:p>
            <a:r>
              <a:rPr lang="ru-RU" dirty="0" smtClean="0">
                <a:latin typeface="Times New Roman" panose="02020603050405020304" pitchFamily="18" charset="0"/>
                <a:cs typeface="Times New Roman" panose="02020603050405020304" pitchFamily="18" charset="0"/>
              </a:rPr>
              <a:t>Вилисова Надежда Михайловна – начальник отдела формирования доходов и статистической отчётности</a:t>
            </a:r>
            <a:endParaRPr lang="ru-RU" dirty="0">
              <a:latin typeface="Times New Roman" panose="02020603050405020304" pitchFamily="18" charset="0"/>
              <a:cs typeface="Times New Roman" panose="02020603050405020304" pitchFamily="18" charset="0"/>
            </a:endParaRPr>
          </a:p>
        </p:txBody>
      </p:sp>
      <p:sp>
        <p:nvSpPr>
          <p:cNvPr id="7" name="TextBox 6"/>
          <p:cNvSpPr txBox="1"/>
          <p:nvPr/>
        </p:nvSpPr>
        <p:spPr>
          <a:xfrm>
            <a:off x="4018085" y="6172200"/>
            <a:ext cx="5336931" cy="369332"/>
          </a:xfrm>
          <a:prstGeom prst="rect">
            <a:avLst/>
          </a:prstGeom>
          <a:noFill/>
        </p:spPr>
        <p:txBody>
          <a:bodyPr wrap="square" rtlCol="0">
            <a:spAutoFit/>
          </a:bodyPr>
          <a:lstStyle/>
          <a:p>
            <a:r>
              <a:rPr lang="ru-RU" b="1" dirty="0" smtClean="0">
                <a:latin typeface="Times New Roman" panose="02020603050405020304" pitchFamily="18" charset="0"/>
                <a:cs typeface="Times New Roman" panose="02020603050405020304" pitchFamily="18" charset="0"/>
              </a:rPr>
              <a:t>г. Горно-Алтайск - </a:t>
            </a:r>
            <a:r>
              <a:rPr lang="ru-RU" b="1" dirty="0" smtClean="0">
                <a:latin typeface="Times New Roman" panose="02020603050405020304" pitchFamily="18" charset="0"/>
                <a:cs typeface="Times New Roman" panose="02020603050405020304" pitchFamily="18" charset="0"/>
              </a:rPr>
              <a:t>2023 </a:t>
            </a:r>
            <a:r>
              <a:rPr lang="ru-RU" b="1" dirty="0" smtClean="0">
                <a:latin typeface="Times New Roman" panose="02020603050405020304" pitchFamily="18" charset="0"/>
                <a:cs typeface="Times New Roman" panose="02020603050405020304" pitchFamily="18" charset="0"/>
              </a:rPr>
              <a:t>год</a:t>
            </a:r>
            <a:endParaRPr lang="ru-RU"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464046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65129" y="246001"/>
            <a:ext cx="9765933" cy="677191"/>
          </a:xfrm>
        </p:spPr>
        <p:txBody>
          <a:bodyPr>
            <a:normAutofit/>
          </a:bodyPr>
          <a:lstStyle/>
          <a:p>
            <a:r>
              <a:rPr lang="ru-RU" sz="1800" b="1" dirty="0" smtClean="0">
                <a:solidFill>
                  <a:schemeClr val="tx1"/>
                </a:solidFill>
                <a:latin typeface="Times New Roman" panose="02020603050405020304" pitchFamily="18" charset="0"/>
                <a:cs typeface="Times New Roman" panose="02020603050405020304" pitchFamily="18" charset="0"/>
              </a:rPr>
              <a:t>НАПРАВЛЕНИЯ ИСПОЛЬЗОВАНИЯ СРЕДСТВ </a:t>
            </a:r>
            <a:r>
              <a:rPr lang="ru-RU" sz="1800" b="1" dirty="0">
                <a:solidFill>
                  <a:schemeClr val="tx1"/>
                </a:solidFill>
                <a:latin typeface="Times New Roman" panose="02020603050405020304" pitchFamily="18" charset="0"/>
                <a:cs typeface="Times New Roman" panose="02020603050405020304" pitchFamily="18" charset="0"/>
              </a:rPr>
              <a:t>НОРМИРОВАННОГО</a:t>
            </a:r>
            <a:r>
              <a:rPr lang="en-US" sz="1800" b="1" dirty="0">
                <a:solidFill>
                  <a:schemeClr val="tx1"/>
                </a:solidFill>
                <a:latin typeface="Times New Roman" panose="02020603050405020304" pitchFamily="18" charset="0"/>
                <a:cs typeface="Times New Roman" panose="02020603050405020304" pitchFamily="18" charset="0"/>
              </a:rPr>
              <a:t> </a:t>
            </a:r>
            <a:r>
              <a:rPr lang="ru-RU" sz="1800" b="1" dirty="0">
                <a:solidFill>
                  <a:schemeClr val="tx1"/>
                </a:solidFill>
                <a:latin typeface="Times New Roman" panose="02020603050405020304" pitchFamily="18" charset="0"/>
                <a:cs typeface="Times New Roman" panose="02020603050405020304" pitchFamily="18" charset="0"/>
              </a:rPr>
              <a:t>СТРАХОВОГО ЗАПАСА ТФОМС</a:t>
            </a:r>
            <a:r>
              <a:rPr lang="en-US" sz="1800" b="1" dirty="0">
                <a:solidFill>
                  <a:schemeClr val="tx1"/>
                </a:solidFill>
                <a:latin typeface="Times New Roman" panose="02020603050405020304" pitchFamily="18" charset="0"/>
                <a:cs typeface="Times New Roman" panose="02020603050405020304" pitchFamily="18" charset="0"/>
              </a:rPr>
              <a:t> </a:t>
            </a:r>
            <a:r>
              <a:rPr lang="ru-RU" sz="1800" b="1" dirty="0">
                <a:solidFill>
                  <a:schemeClr val="tx1"/>
                </a:solidFill>
                <a:latin typeface="Times New Roman" panose="02020603050405020304" pitchFamily="18" charset="0"/>
                <a:cs typeface="Times New Roman" panose="02020603050405020304" pitchFamily="18" charset="0"/>
              </a:rPr>
              <a:t>РА </a:t>
            </a:r>
            <a:r>
              <a:rPr lang="ru-RU" sz="1800" b="1" dirty="0" smtClean="0">
                <a:solidFill>
                  <a:schemeClr val="tx1"/>
                </a:solidFill>
                <a:latin typeface="Times New Roman" panose="02020603050405020304" pitchFamily="18" charset="0"/>
                <a:cs typeface="Times New Roman" panose="02020603050405020304" pitchFamily="18" charset="0"/>
              </a:rPr>
              <a:t>МЕДИЦИНСКИМИ ОРГАНИЗАЦИЯМ	</a:t>
            </a:r>
            <a:endParaRPr lang="ru-RU" sz="1800" b="1" dirty="0">
              <a:solidFill>
                <a:schemeClr val="tx1"/>
              </a:solidFill>
              <a:latin typeface="Times New Roman" panose="02020603050405020304" pitchFamily="18" charset="0"/>
              <a:cs typeface="Times New Roman" panose="02020603050405020304" pitchFamily="18" charset="0"/>
            </a:endParaRPr>
          </a:p>
        </p:txBody>
      </p:sp>
      <p:pic>
        <p:nvPicPr>
          <p:cNvPr id="1028" name="Picture 4" descr="http://www.tfomsra.ru/images/gerb_width_220.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6537" y="105415"/>
            <a:ext cx="1198592" cy="926185"/>
          </a:xfrm>
          <a:prstGeom prst="rect">
            <a:avLst/>
          </a:prstGeom>
          <a:noFill/>
          <a:extLst>
            <a:ext uri="{909E8E84-426E-40DD-AFC4-6F175D3DCCD1}">
              <a14:hiddenFill xmlns:a14="http://schemas.microsoft.com/office/drawing/2010/main">
                <a:solidFill>
                  <a:srgbClr val="FFFFFF"/>
                </a:solidFill>
              </a14:hiddenFill>
            </a:ext>
          </a:extLst>
        </p:spPr>
      </p:pic>
      <p:sp>
        <p:nvSpPr>
          <p:cNvPr id="5" name="Скругленный прямоугольник 4"/>
          <p:cNvSpPr/>
          <p:nvPr/>
        </p:nvSpPr>
        <p:spPr>
          <a:xfrm>
            <a:off x="1301263" y="1063778"/>
            <a:ext cx="3200398" cy="5200941"/>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400" b="1" dirty="0" smtClean="0">
                <a:solidFill>
                  <a:schemeClr val="tx1"/>
                </a:solidFill>
                <a:latin typeface="Times New Roman" panose="02020603050405020304" pitchFamily="18" charset="0"/>
                <a:cs typeface="Times New Roman" panose="02020603050405020304" pitchFamily="18" charset="0"/>
              </a:rPr>
              <a:t>В соответствии с в пунктом 7.1 части 2 статьи 20 Федерального закона </a:t>
            </a:r>
            <a:r>
              <a:rPr lang="ru-RU" sz="1400" b="1" dirty="0">
                <a:solidFill>
                  <a:schemeClr val="tx1"/>
                </a:solidFill>
                <a:latin typeface="Times New Roman" panose="02020603050405020304" pitchFamily="18" charset="0"/>
                <a:cs typeface="Times New Roman" panose="02020603050405020304" pitchFamily="18" charset="0"/>
              </a:rPr>
              <a:t>от 29.11.2010 </a:t>
            </a:r>
            <a:r>
              <a:rPr lang="ru-RU" sz="1400" b="1" dirty="0" smtClean="0">
                <a:solidFill>
                  <a:schemeClr val="tx1"/>
                </a:solidFill>
                <a:latin typeface="Times New Roman" panose="02020603050405020304" pitchFamily="18" charset="0"/>
                <a:cs typeface="Times New Roman" panose="02020603050405020304" pitchFamily="18" charset="0"/>
              </a:rPr>
              <a:t>№ 326-ФЗ «Об </a:t>
            </a:r>
            <a:r>
              <a:rPr lang="ru-RU" sz="1400" b="1" dirty="0">
                <a:solidFill>
                  <a:schemeClr val="tx1"/>
                </a:solidFill>
                <a:latin typeface="Times New Roman" panose="02020603050405020304" pitchFamily="18" charset="0"/>
                <a:cs typeface="Times New Roman" panose="02020603050405020304" pitchFamily="18" charset="0"/>
              </a:rPr>
              <a:t>обязательном медицинском страховании в Российской </a:t>
            </a:r>
            <a:r>
              <a:rPr lang="ru-RU" sz="1400" b="1" dirty="0" smtClean="0">
                <a:solidFill>
                  <a:schemeClr val="tx1"/>
                </a:solidFill>
                <a:latin typeface="Times New Roman" panose="02020603050405020304" pitchFamily="18" charset="0"/>
                <a:cs typeface="Times New Roman" panose="02020603050405020304" pitchFamily="18" charset="0"/>
              </a:rPr>
              <a:t>Федерации» медицинская организация вправе использовать средства </a:t>
            </a:r>
            <a:r>
              <a:rPr lang="ru-RU" sz="1400" b="1" dirty="0">
                <a:solidFill>
                  <a:schemeClr val="tx1"/>
                </a:solidFill>
                <a:latin typeface="Times New Roman" panose="02020603050405020304" pitchFamily="18" charset="0"/>
                <a:cs typeface="Times New Roman" panose="02020603050405020304" pitchFamily="18" charset="0"/>
              </a:rPr>
              <a:t>нормированного страхового запаса территориального фонда для финансового обеспечения </a:t>
            </a:r>
            <a:r>
              <a:rPr lang="ru-RU" sz="1400" b="1" dirty="0" smtClean="0">
                <a:solidFill>
                  <a:schemeClr val="tx1"/>
                </a:solidFill>
                <a:latin typeface="Times New Roman" panose="02020603050405020304" pitchFamily="18" charset="0"/>
                <a:cs typeface="Times New Roman" panose="02020603050405020304" pitchFamily="18" charset="0"/>
              </a:rPr>
              <a:t>мероприятий по:</a:t>
            </a:r>
            <a:endParaRPr lang="ru-RU" sz="1400" b="1" dirty="0">
              <a:solidFill>
                <a:schemeClr val="tx1"/>
              </a:solidFill>
              <a:latin typeface="Times New Roman" panose="02020603050405020304" pitchFamily="18" charset="0"/>
              <a:cs typeface="Times New Roman" panose="02020603050405020304" pitchFamily="18" charset="0"/>
            </a:endParaRPr>
          </a:p>
        </p:txBody>
      </p:sp>
      <p:pic>
        <p:nvPicPr>
          <p:cNvPr id="1026" name="Picture 2" descr="https://krymgun.ru/wp-content/uploads/2022/11/samopodgotovka-meditsinskih-rabotnikov.-chto-nuzhno-znat.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678234" y="1042525"/>
            <a:ext cx="2343870" cy="1572716"/>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https://www.belpressa.ru/media/filer_public_thumbnails/filer_public/d5/84/d5840616-f8bc-41eb-b039-00d68dd190de/img_2847jpg__650x486_q75_subsampling-2_upscale.jpg__750x415_q75_crop-True_subsampling-2_upscale.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678234" y="2917536"/>
            <a:ext cx="2401897" cy="145286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https://xn----gtbcc5aehhpy.xn--p1ai/wp-content/uploads/2020/04/HJp53-VeIv8.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678234" y="4688879"/>
            <a:ext cx="2401897" cy="1628787"/>
          </a:xfrm>
          <a:prstGeom prst="rect">
            <a:avLst/>
          </a:prstGeom>
          <a:noFill/>
          <a:extLst>
            <a:ext uri="{909E8E84-426E-40DD-AFC4-6F175D3DCCD1}">
              <a14:hiddenFill xmlns:a14="http://schemas.microsoft.com/office/drawing/2010/main">
                <a:solidFill>
                  <a:srgbClr val="FFFFFF"/>
                </a:solidFill>
              </a14:hiddenFill>
            </a:ext>
          </a:extLst>
        </p:spPr>
      </p:pic>
      <p:sp>
        <p:nvSpPr>
          <p:cNvPr id="15" name="Стрелка вправо 14"/>
          <p:cNvSpPr/>
          <p:nvPr/>
        </p:nvSpPr>
        <p:spPr>
          <a:xfrm>
            <a:off x="4501661" y="1796870"/>
            <a:ext cx="1180756" cy="128645"/>
          </a:xfrm>
          <a:prstGeom prst="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Стрелка вправо 15"/>
          <p:cNvSpPr/>
          <p:nvPr/>
        </p:nvSpPr>
        <p:spPr>
          <a:xfrm>
            <a:off x="4501661" y="5415331"/>
            <a:ext cx="1180756" cy="140996"/>
          </a:xfrm>
          <a:prstGeom prst="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8" name="Стрелка вправо 17"/>
          <p:cNvSpPr/>
          <p:nvPr/>
        </p:nvSpPr>
        <p:spPr>
          <a:xfrm>
            <a:off x="4501661" y="3631764"/>
            <a:ext cx="1180756" cy="140997"/>
          </a:xfrm>
          <a:prstGeom prst="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40751574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65129" y="246001"/>
            <a:ext cx="9765933" cy="677191"/>
          </a:xfrm>
        </p:spPr>
        <p:txBody>
          <a:bodyPr>
            <a:normAutofit/>
          </a:bodyPr>
          <a:lstStyle/>
          <a:p>
            <a:r>
              <a:rPr lang="ru-RU" sz="1800" b="1" dirty="0" smtClean="0">
                <a:solidFill>
                  <a:schemeClr val="tx1"/>
                </a:solidFill>
                <a:latin typeface="Times New Roman" panose="02020603050405020304" pitchFamily="18" charset="0"/>
                <a:cs typeface="Times New Roman" panose="02020603050405020304" pitchFamily="18" charset="0"/>
              </a:rPr>
              <a:t>НОВОВВЕДЕНИЯ</a:t>
            </a:r>
            <a:endParaRPr lang="ru-RU" sz="1800" b="1" dirty="0">
              <a:solidFill>
                <a:schemeClr val="tx1"/>
              </a:solidFill>
              <a:latin typeface="Times New Roman" panose="02020603050405020304" pitchFamily="18" charset="0"/>
              <a:cs typeface="Times New Roman" panose="02020603050405020304" pitchFamily="18" charset="0"/>
            </a:endParaRPr>
          </a:p>
        </p:txBody>
      </p:sp>
      <p:pic>
        <p:nvPicPr>
          <p:cNvPr id="1028" name="Picture 4" descr="http://www.tfomsra.ru/images/gerb_width_220.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6537" y="105415"/>
            <a:ext cx="1198592" cy="926185"/>
          </a:xfrm>
          <a:prstGeom prst="rect">
            <a:avLst/>
          </a:prstGeom>
          <a:noFill/>
          <a:extLst>
            <a:ext uri="{909E8E84-426E-40DD-AFC4-6F175D3DCCD1}">
              <a14:hiddenFill xmlns:a14="http://schemas.microsoft.com/office/drawing/2010/main">
                <a:solidFill>
                  <a:srgbClr val="FFFFFF"/>
                </a:solidFill>
              </a14:hiddenFill>
            </a:ext>
          </a:extLst>
        </p:spPr>
      </p:pic>
      <p:sp>
        <p:nvSpPr>
          <p:cNvPr id="15" name="Скругленный прямоугольник 14"/>
          <p:cNvSpPr/>
          <p:nvPr/>
        </p:nvSpPr>
        <p:spPr>
          <a:xfrm>
            <a:off x="1611314" y="923192"/>
            <a:ext cx="7957039" cy="3091991"/>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FF0000"/>
                </a:solidFill>
                <a:latin typeface="Times New Roman" panose="02020603050405020304" pitchFamily="18" charset="0"/>
                <a:cs typeface="Times New Roman" panose="02020603050405020304" pitchFamily="18" charset="0"/>
              </a:rPr>
              <a:t>C 2022 </a:t>
            </a:r>
            <a:r>
              <a:rPr lang="ru-RU" sz="1400" dirty="0" smtClean="0">
                <a:solidFill>
                  <a:srgbClr val="FF0000"/>
                </a:solidFill>
                <a:latin typeface="Times New Roman" panose="02020603050405020304" pitchFamily="18" charset="0"/>
                <a:cs typeface="Times New Roman" panose="02020603050405020304" pitchFamily="18" charset="0"/>
              </a:rPr>
              <a:t>года в государственной информационной системе обязательного медицинского страхования (ГИС ОМС) осуществляются следующие функции:</a:t>
            </a:r>
          </a:p>
          <a:p>
            <a:pPr marL="342900" indent="-342900" algn="just">
              <a:buAutoNum type="arabicPeriod"/>
            </a:pPr>
            <a:endParaRPr lang="ru-RU" sz="1400" dirty="0" smtClean="0">
              <a:solidFill>
                <a:schemeClr val="tx1"/>
              </a:solidFill>
              <a:latin typeface="Times New Roman" panose="02020603050405020304" pitchFamily="18" charset="0"/>
              <a:cs typeface="Times New Roman" panose="02020603050405020304" pitchFamily="18" charset="0"/>
            </a:endParaRPr>
          </a:p>
          <a:p>
            <a:pPr marL="342900" indent="-342900" algn="just">
              <a:buAutoNum type="arabicPeriod"/>
            </a:pPr>
            <a:r>
              <a:rPr lang="ru-RU" sz="1400" dirty="0" smtClean="0">
                <a:solidFill>
                  <a:schemeClr val="tx1"/>
                </a:solidFill>
                <a:latin typeface="Times New Roman" panose="02020603050405020304" pitchFamily="18" charset="0"/>
                <a:cs typeface="Times New Roman" panose="02020603050405020304" pitchFamily="18" charset="0"/>
              </a:rPr>
              <a:t>Медицинской организацией формируется и направляется </a:t>
            </a:r>
            <a:r>
              <a:rPr lang="ru-RU" sz="1400" dirty="0" smtClean="0">
                <a:solidFill>
                  <a:srgbClr val="FF0000"/>
                </a:solidFill>
                <a:latin typeface="Times New Roman" panose="02020603050405020304" pitchFamily="18" charset="0"/>
                <a:cs typeface="Times New Roman" panose="02020603050405020304" pitchFamily="18" charset="0"/>
              </a:rPr>
              <a:t>заявка</a:t>
            </a:r>
            <a:r>
              <a:rPr lang="ru-RU" sz="1400" dirty="0" smtClean="0">
                <a:solidFill>
                  <a:schemeClr val="tx1"/>
                </a:solidFill>
                <a:latin typeface="Times New Roman" panose="02020603050405020304" pitchFamily="18" charset="0"/>
                <a:cs typeface="Times New Roman" panose="02020603050405020304" pitchFamily="18" charset="0"/>
              </a:rPr>
              <a:t> на включение мероприятия в Территориальный план мероприятий.</a:t>
            </a:r>
          </a:p>
          <a:p>
            <a:pPr marL="342900" indent="-342900" algn="just">
              <a:buAutoNum type="arabicPeriod"/>
            </a:pPr>
            <a:r>
              <a:rPr lang="ru-RU" sz="1400" dirty="0" smtClean="0">
                <a:solidFill>
                  <a:schemeClr val="tx1"/>
                </a:solidFill>
                <a:latin typeface="Times New Roman" panose="02020603050405020304" pitchFamily="18" charset="0"/>
                <a:cs typeface="Times New Roman" panose="02020603050405020304" pitchFamily="18" charset="0"/>
              </a:rPr>
              <a:t>Оформляется </a:t>
            </a:r>
            <a:r>
              <a:rPr lang="ru-RU" sz="1400" dirty="0" smtClean="0">
                <a:solidFill>
                  <a:srgbClr val="FF0000"/>
                </a:solidFill>
                <a:latin typeface="Times New Roman" panose="02020603050405020304" pitchFamily="18" charset="0"/>
                <a:cs typeface="Times New Roman" panose="02020603050405020304" pitchFamily="18" charset="0"/>
              </a:rPr>
              <a:t>решение комиссии </a:t>
            </a:r>
            <a:r>
              <a:rPr lang="ru-RU" sz="1400" dirty="0" smtClean="0">
                <a:solidFill>
                  <a:schemeClr val="tx1"/>
                </a:solidFill>
                <a:latin typeface="Times New Roman" panose="02020603050405020304" pitchFamily="18" charset="0"/>
                <a:cs typeface="Times New Roman" panose="02020603050405020304" pitchFamily="18" charset="0"/>
              </a:rPr>
              <a:t>о включении (не включении или о рассмотрении вопроса повторно на следующем заседании комиссии) мероприятия в Территориальный план мероприятий.</a:t>
            </a:r>
          </a:p>
          <a:p>
            <a:pPr marL="342900" indent="-342900" algn="just">
              <a:buAutoNum type="arabicPeriod"/>
            </a:pPr>
            <a:r>
              <a:rPr lang="ru-RU" sz="1400" dirty="0" smtClean="0">
                <a:solidFill>
                  <a:srgbClr val="FF0000"/>
                </a:solidFill>
                <a:latin typeface="Times New Roman" panose="02020603050405020304" pitchFamily="18" charset="0"/>
                <a:cs typeface="Times New Roman" panose="02020603050405020304" pitchFamily="18" charset="0"/>
              </a:rPr>
              <a:t>Согласование</a:t>
            </a:r>
            <a:r>
              <a:rPr lang="ru-RU" sz="1400" dirty="0">
                <a:solidFill>
                  <a:srgbClr val="FF0000"/>
                </a:solidFill>
                <a:latin typeface="Times New Roman" panose="02020603050405020304" pitchFamily="18" charset="0"/>
                <a:cs typeface="Times New Roman" panose="02020603050405020304" pitchFamily="18" charset="0"/>
              </a:rPr>
              <a:t>, </a:t>
            </a:r>
            <a:r>
              <a:rPr lang="ru-RU" sz="1400" dirty="0" smtClean="0">
                <a:solidFill>
                  <a:srgbClr val="FF0000"/>
                </a:solidFill>
                <a:latin typeface="Times New Roman" panose="02020603050405020304" pitchFamily="18" charset="0"/>
                <a:cs typeface="Times New Roman" panose="02020603050405020304" pitchFamily="18" charset="0"/>
              </a:rPr>
              <a:t>утверждение </a:t>
            </a:r>
            <a:r>
              <a:rPr lang="ru-RU" sz="1400" dirty="0">
                <a:solidFill>
                  <a:srgbClr val="FF0000"/>
                </a:solidFill>
                <a:latin typeface="Times New Roman" panose="02020603050405020304" pitchFamily="18" charset="0"/>
                <a:cs typeface="Times New Roman" panose="02020603050405020304" pitchFamily="18" charset="0"/>
              </a:rPr>
              <a:t>и </a:t>
            </a:r>
            <a:r>
              <a:rPr lang="ru-RU" sz="1400" dirty="0" smtClean="0">
                <a:solidFill>
                  <a:srgbClr val="FF0000"/>
                </a:solidFill>
                <a:latin typeface="Times New Roman" panose="02020603050405020304" pitchFamily="18" charset="0"/>
                <a:cs typeface="Times New Roman" panose="02020603050405020304" pitchFamily="18" charset="0"/>
              </a:rPr>
              <a:t>ведение </a:t>
            </a:r>
            <a:r>
              <a:rPr lang="ru-RU" sz="1400" dirty="0">
                <a:solidFill>
                  <a:schemeClr val="tx1"/>
                </a:solidFill>
                <a:latin typeface="Times New Roman" panose="02020603050405020304" pitchFamily="18" charset="0"/>
                <a:cs typeface="Times New Roman" panose="02020603050405020304" pitchFamily="18" charset="0"/>
              </a:rPr>
              <a:t>Территориального плана </a:t>
            </a:r>
            <a:r>
              <a:rPr lang="ru-RU" sz="1400" dirty="0" smtClean="0">
                <a:solidFill>
                  <a:schemeClr val="tx1"/>
                </a:solidFill>
                <a:latin typeface="Times New Roman" panose="02020603050405020304" pitchFamily="18" charset="0"/>
                <a:cs typeface="Times New Roman" panose="02020603050405020304" pitchFamily="18" charset="0"/>
              </a:rPr>
              <a:t>мероприятий</a:t>
            </a:r>
          </a:p>
          <a:p>
            <a:pPr marL="342900" indent="-342900" algn="just">
              <a:buAutoNum type="arabicPeriod"/>
            </a:pPr>
            <a:r>
              <a:rPr lang="ru-RU" sz="1400" dirty="0" smtClean="0">
                <a:solidFill>
                  <a:srgbClr val="FF0000"/>
                </a:solidFill>
                <a:latin typeface="Times New Roman" panose="02020603050405020304" pitchFamily="18" charset="0"/>
                <a:cs typeface="Times New Roman" panose="02020603050405020304" pitchFamily="18" charset="0"/>
              </a:rPr>
              <a:t>Заключение Соглашения </a:t>
            </a:r>
            <a:r>
              <a:rPr lang="ru-RU" sz="1400" dirty="0" smtClean="0">
                <a:solidFill>
                  <a:schemeClr val="tx1"/>
                </a:solidFill>
                <a:latin typeface="Times New Roman" panose="02020603050405020304" pitchFamily="18" charset="0"/>
                <a:cs typeface="Times New Roman" panose="02020603050405020304" pitchFamily="18" charset="0"/>
              </a:rPr>
              <a:t>между Медицинской организацией и ТФОМС РА</a:t>
            </a:r>
          </a:p>
          <a:p>
            <a:pPr marL="342900" indent="-342900" algn="just">
              <a:buAutoNum type="arabicPeriod"/>
            </a:pPr>
            <a:r>
              <a:rPr lang="ru-RU" sz="1400" dirty="0" smtClean="0">
                <a:solidFill>
                  <a:schemeClr val="tx1"/>
                </a:solidFill>
                <a:latin typeface="Times New Roman" panose="02020603050405020304" pitchFamily="18" charset="0"/>
                <a:cs typeface="Times New Roman" panose="02020603050405020304" pitchFamily="18" charset="0"/>
              </a:rPr>
              <a:t>Согласовываются и утверждаются представителями тарифной комиссии </a:t>
            </a:r>
            <a:r>
              <a:rPr lang="ru-RU" sz="1400" dirty="0" smtClean="0">
                <a:solidFill>
                  <a:srgbClr val="FF0000"/>
                </a:solidFill>
                <a:latin typeface="Times New Roman" panose="02020603050405020304" pitchFamily="18" charset="0"/>
                <a:cs typeface="Times New Roman" panose="02020603050405020304" pitchFamily="18" charset="0"/>
              </a:rPr>
              <a:t>изменения</a:t>
            </a:r>
            <a:r>
              <a:rPr lang="ru-RU" sz="1400" dirty="0" smtClean="0">
                <a:solidFill>
                  <a:schemeClr val="tx1"/>
                </a:solidFill>
                <a:latin typeface="Times New Roman" panose="02020603050405020304" pitchFamily="18" charset="0"/>
                <a:cs typeface="Times New Roman" panose="02020603050405020304" pitchFamily="18" charset="0"/>
              </a:rPr>
              <a:t>, которые вносятся в Территориальный план мероприятий.</a:t>
            </a:r>
          </a:p>
          <a:p>
            <a:pPr marL="342900" indent="-342900" algn="just">
              <a:buAutoNum type="arabicPeriod"/>
            </a:pPr>
            <a:r>
              <a:rPr lang="ru-RU" sz="1400" dirty="0" smtClean="0">
                <a:solidFill>
                  <a:schemeClr val="tx1"/>
                </a:solidFill>
                <a:latin typeface="Times New Roman" panose="02020603050405020304" pitchFamily="18" charset="0"/>
                <a:cs typeface="Times New Roman" panose="02020603050405020304" pitchFamily="18" charset="0"/>
              </a:rPr>
              <a:t>Медицинской организацией направляется </a:t>
            </a:r>
            <a:r>
              <a:rPr lang="ru-RU" sz="1400" dirty="0" smtClean="0">
                <a:solidFill>
                  <a:srgbClr val="FF0000"/>
                </a:solidFill>
                <a:latin typeface="Times New Roman" panose="02020603050405020304" pitchFamily="18" charset="0"/>
                <a:cs typeface="Times New Roman" panose="02020603050405020304" pitchFamily="18" charset="0"/>
              </a:rPr>
              <a:t>информация, необходимая для внесения изменений</a:t>
            </a:r>
            <a:r>
              <a:rPr lang="ru-RU" sz="1400" dirty="0" smtClean="0">
                <a:solidFill>
                  <a:schemeClr val="tx1"/>
                </a:solidFill>
                <a:latin typeface="Times New Roman" panose="02020603050405020304" pitchFamily="18" charset="0"/>
                <a:cs typeface="Times New Roman" panose="02020603050405020304" pitchFamily="18" charset="0"/>
              </a:rPr>
              <a:t> в Территориальный план мероприятий.  </a:t>
            </a:r>
            <a:endParaRPr lang="ru-RU" sz="1400" dirty="0">
              <a:solidFill>
                <a:schemeClr val="tx1"/>
              </a:solidFill>
              <a:latin typeface="Times New Roman" panose="02020603050405020304" pitchFamily="18" charset="0"/>
              <a:cs typeface="Times New Roman" panose="02020603050405020304" pitchFamily="18" charset="0"/>
            </a:endParaRPr>
          </a:p>
        </p:txBody>
      </p:sp>
      <p:sp>
        <p:nvSpPr>
          <p:cNvPr id="18" name="Скругленный прямоугольник 17"/>
          <p:cNvSpPr/>
          <p:nvPr/>
        </p:nvSpPr>
        <p:spPr>
          <a:xfrm>
            <a:off x="1611313" y="4114800"/>
            <a:ext cx="7957039" cy="2048609"/>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rgbClr val="FF0000"/>
                </a:solidFill>
                <a:latin typeface="Times New Roman" panose="02020603050405020304" pitchFamily="18" charset="0"/>
                <a:cs typeface="Times New Roman" panose="02020603050405020304" pitchFamily="18" charset="0"/>
              </a:rPr>
              <a:t>C 202</a:t>
            </a:r>
            <a:r>
              <a:rPr lang="ru-RU" sz="1400" dirty="0" smtClean="0">
                <a:solidFill>
                  <a:srgbClr val="FF0000"/>
                </a:solidFill>
                <a:latin typeface="Times New Roman" panose="02020603050405020304" pitchFamily="18" charset="0"/>
                <a:cs typeface="Times New Roman" panose="02020603050405020304" pitchFamily="18" charset="0"/>
              </a:rPr>
              <a:t>3</a:t>
            </a:r>
            <a:r>
              <a:rPr lang="en-US" sz="1400" dirty="0" smtClean="0">
                <a:solidFill>
                  <a:srgbClr val="FF0000"/>
                </a:solidFill>
                <a:latin typeface="Times New Roman" panose="02020603050405020304" pitchFamily="18" charset="0"/>
                <a:cs typeface="Times New Roman" panose="02020603050405020304" pitchFamily="18" charset="0"/>
              </a:rPr>
              <a:t> </a:t>
            </a:r>
            <a:r>
              <a:rPr lang="ru-RU" sz="1400" dirty="0" smtClean="0">
                <a:solidFill>
                  <a:srgbClr val="FF0000"/>
                </a:solidFill>
                <a:latin typeface="Times New Roman" panose="02020603050405020304" pitchFamily="18" charset="0"/>
                <a:cs typeface="Times New Roman" panose="02020603050405020304" pitchFamily="18" charset="0"/>
              </a:rPr>
              <a:t>года в государственной информационной системе обязательного медицинского страхования (ГИС ОМС) осуществляются следующие функции:</a:t>
            </a:r>
          </a:p>
          <a:p>
            <a:pPr marL="342900" indent="-342900" algn="just">
              <a:buAutoNum type="arabicPeriod"/>
            </a:pPr>
            <a:endParaRPr lang="ru-RU" sz="1400" dirty="0" smtClean="0">
              <a:solidFill>
                <a:schemeClr val="tx1"/>
              </a:solidFill>
              <a:latin typeface="Times New Roman" panose="02020603050405020304" pitchFamily="18" charset="0"/>
              <a:cs typeface="Times New Roman" panose="02020603050405020304" pitchFamily="18" charset="0"/>
            </a:endParaRPr>
          </a:p>
          <a:p>
            <a:pPr algn="just"/>
            <a:r>
              <a:rPr lang="ru-RU" sz="1400" dirty="0" smtClean="0">
                <a:solidFill>
                  <a:schemeClr val="tx1"/>
                </a:solidFill>
                <a:latin typeface="Times New Roman" panose="02020603050405020304" pitchFamily="18" charset="0"/>
                <a:cs typeface="Times New Roman" panose="02020603050405020304" pitchFamily="18" charset="0"/>
              </a:rPr>
              <a:t>Медицинской организацией </a:t>
            </a:r>
            <a:r>
              <a:rPr lang="ru-RU" sz="1400" dirty="0" smtClean="0">
                <a:solidFill>
                  <a:srgbClr val="FF0000"/>
                </a:solidFill>
                <a:latin typeface="Times New Roman" panose="02020603050405020304" pitchFamily="18" charset="0"/>
                <a:cs typeface="Times New Roman" panose="02020603050405020304" pitchFamily="18" charset="0"/>
              </a:rPr>
              <a:t>формируется и направляется отчет</a:t>
            </a:r>
            <a:r>
              <a:rPr lang="ru-RU" sz="1400" dirty="0" smtClean="0"/>
              <a:t> </a:t>
            </a:r>
            <a:r>
              <a:rPr lang="ru-RU" sz="1400" dirty="0">
                <a:solidFill>
                  <a:schemeClr val="tx1"/>
                </a:solidFill>
                <a:latin typeface="Times New Roman" panose="02020603050405020304" pitchFamily="18" charset="0"/>
                <a:cs typeface="Times New Roman" panose="02020603050405020304" pitchFamily="18" charset="0"/>
              </a:rPr>
              <a:t>о реализации мероприятий по организации дополнительного профессионального образования медицинских работников по программам повышения квалификации, а также по приобретению и проведению ремонта медицинского оборудования </a:t>
            </a:r>
            <a:r>
              <a:rPr lang="ru-RU" sz="1400" dirty="0" smtClean="0">
                <a:solidFill>
                  <a:schemeClr val="tx1"/>
                </a:solidFill>
                <a:latin typeface="Times New Roman" panose="02020603050405020304" pitchFamily="18" charset="0"/>
                <a:cs typeface="Times New Roman" panose="02020603050405020304" pitchFamily="18" charset="0"/>
              </a:rPr>
              <a:t>в </a:t>
            </a:r>
            <a:r>
              <a:rPr lang="ru-RU" sz="1400" dirty="0">
                <a:solidFill>
                  <a:schemeClr val="tx1"/>
                </a:solidFill>
                <a:latin typeface="Times New Roman" panose="02020603050405020304" pitchFamily="18" charset="0"/>
                <a:cs typeface="Times New Roman" panose="02020603050405020304" pitchFamily="18" charset="0"/>
              </a:rPr>
              <a:t>форме электронного документа </a:t>
            </a:r>
            <a:r>
              <a:rPr lang="ru-RU" sz="1400" dirty="0">
                <a:solidFill>
                  <a:srgbClr val="FF0000"/>
                </a:solidFill>
                <a:latin typeface="Times New Roman" panose="02020603050405020304" pitchFamily="18" charset="0"/>
                <a:cs typeface="Times New Roman" panose="02020603050405020304" pitchFamily="18" charset="0"/>
              </a:rPr>
              <a:t>в </a:t>
            </a:r>
            <a:r>
              <a:rPr lang="ru-RU" sz="1400" dirty="0" smtClean="0">
                <a:solidFill>
                  <a:srgbClr val="FF0000"/>
                </a:solidFill>
                <a:latin typeface="Times New Roman" panose="02020603050405020304" pitchFamily="18" charset="0"/>
                <a:cs typeface="Times New Roman" panose="02020603050405020304" pitchFamily="18" charset="0"/>
              </a:rPr>
              <a:t>ГИС ОМС </a:t>
            </a:r>
            <a:r>
              <a:rPr lang="ru-RU" sz="1400" dirty="0">
                <a:solidFill>
                  <a:schemeClr val="tx1"/>
                </a:solidFill>
                <a:latin typeface="Times New Roman" panose="02020603050405020304" pitchFamily="18" charset="0"/>
                <a:cs typeface="Times New Roman" panose="02020603050405020304" pitchFamily="18" charset="0"/>
              </a:rPr>
              <a:t>ежеквартально нарастающим </a:t>
            </a:r>
            <a:r>
              <a:rPr lang="ru-RU" sz="1400" dirty="0" smtClean="0">
                <a:solidFill>
                  <a:schemeClr val="tx1"/>
                </a:solidFill>
                <a:latin typeface="Times New Roman" panose="02020603050405020304" pitchFamily="18" charset="0"/>
                <a:cs typeface="Times New Roman" panose="02020603050405020304" pitchFamily="18" charset="0"/>
              </a:rPr>
              <a:t>итогом </a:t>
            </a:r>
            <a:r>
              <a:rPr lang="ru-RU" sz="1400" dirty="0">
                <a:solidFill>
                  <a:srgbClr val="FF0000"/>
                </a:solidFill>
                <a:latin typeface="Times New Roman" panose="02020603050405020304" pitchFamily="18" charset="0"/>
                <a:cs typeface="Times New Roman" panose="02020603050405020304" pitchFamily="18" charset="0"/>
              </a:rPr>
              <a:t>в срок до 15 числа месяца, следующего за отчетным </a:t>
            </a:r>
            <a:r>
              <a:rPr lang="ru-RU" sz="1400" dirty="0" smtClean="0">
                <a:solidFill>
                  <a:srgbClr val="FF0000"/>
                </a:solidFill>
                <a:latin typeface="Times New Roman" panose="02020603050405020304" pitchFamily="18" charset="0"/>
                <a:cs typeface="Times New Roman" panose="02020603050405020304" pitchFamily="18" charset="0"/>
              </a:rPr>
              <a:t>периодом</a:t>
            </a:r>
            <a:endParaRPr lang="ru-RU" sz="1400" dirty="0">
              <a:solidFill>
                <a:srgbClr val="FF000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43777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65129" y="246001"/>
            <a:ext cx="9765933" cy="677191"/>
          </a:xfrm>
        </p:spPr>
        <p:txBody>
          <a:bodyPr>
            <a:normAutofit/>
          </a:bodyPr>
          <a:lstStyle/>
          <a:p>
            <a:r>
              <a:rPr lang="ru-RU" sz="1800" b="1" dirty="0" smtClean="0">
                <a:solidFill>
                  <a:schemeClr val="tx1"/>
                </a:solidFill>
                <a:latin typeface="Times New Roman" panose="02020603050405020304" pitchFamily="18" charset="0"/>
                <a:cs typeface="Times New Roman" panose="02020603050405020304" pitchFamily="18" charset="0"/>
              </a:rPr>
              <a:t>НОРМАТИВНЫЕ </a:t>
            </a:r>
            <a:r>
              <a:rPr lang="ru-RU" sz="1800" b="1" dirty="0">
                <a:solidFill>
                  <a:schemeClr val="tx1"/>
                </a:solidFill>
                <a:latin typeface="Times New Roman" panose="02020603050405020304" pitchFamily="18" charset="0"/>
                <a:cs typeface="Times New Roman" panose="02020603050405020304" pitchFamily="18" charset="0"/>
              </a:rPr>
              <a:t>ПРАВОВЫЕ </a:t>
            </a:r>
            <a:r>
              <a:rPr lang="ru-RU" sz="1800" b="1" dirty="0" smtClean="0">
                <a:solidFill>
                  <a:schemeClr val="tx1"/>
                </a:solidFill>
                <a:latin typeface="Times New Roman" panose="02020603050405020304" pitchFamily="18" charset="0"/>
                <a:cs typeface="Times New Roman" panose="02020603050405020304" pitchFamily="18" charset="0"/>
              </a:rPr>
              <a:t>АКТЫ</a:t>
            </a:r>
            <a:r>
              <a:rPr lang="en-US" sz="1800" b="1" dirty="0" smtClean="0">
                <a:solidFill>
                  <a:schemeClr val="tx1"/>
                </a:solidFill>
                <a:latin typeface="Times New Roman" panose="02020603050405020304" pitchFamily="18" charset="0"/>
                <a:cs typeface="Times New Roman" panose="02020603050405020304" pitchFamily="18" charset="0"/>
              </a:rPr>
              <a:t> </a:t>
            </a:r>
            <a:r>
              <a:rPr lang="ru-RU" sz="1800" b="1" dirty="0" smtClean="0">
                <a:solidFill>
                  <a:schemeClr val="tx1"/>
                </a:solidFill>
                <a:latin typeface="Times New Roman" panose="02020603050405020304" pitchFamily="18" charset="0"/>
                <a:cs typeface="Times New Roman" panose="02020603050405020304" pitchFamily="18" charset="0"/>
              </a:rPr>
              <a:t>ПО </a:t>
            </a:r>
            <a:r>
              <a:rPr lang="ru-RU" sz="1800" b="1" dirty="0">
                <a:solidFill>
                  <a:schemeClr val="tx1"/>
                </a:solidFill>
                <a:latin typeface="Times New Roman" panose="02020603050405020304" pitchFamily="18" charset="0"/>
                <a:cs typeface="Times New Roman" panose="02020603050405020304" pitchFamily="18" charset="0"/>
              </a:rPr>
              <a:t>ИСПОЛЬЗОВАНИЮ СРЕДСТВ </a:t>
            </a:r>
            <a:r>
              <a:rPr lang="ru-RU" sz="1800" b="1" dirty="0" smtClean="0">
                <a:solidFill>
                  <a:schemeClr val="tx1"/>
                </a:solidFill>
                <a:latin typeface="Times New Roman" panose="02020603050405020304" pitchFamily="18" charset="0"/>
                <a:cs typeface="Times New Roman" panose="02020603050405020304" pitchFamily="18" charset="0"/>
              </a:rPr>
              <a:t>НОРМИРОВАННОГО</a:t>
            </a:r>
            <a:r>
              <a:rPr lang="en-US" sz="1800" b="1" dirty="0" smtClean="0">
                <a:solidFill>
                  <a:schemeClr val="tx1"/>
                </a:solidFill>
                <a:latin typeface="Times New Roman" panose="02020603050405020304" pitchFamily="18" charset="0"/>
                <a:cs typeface="Times New Roman" panose="02020603050405020304" pitchFamily="18" charset="0"/>
              </a:rPr>
              <a:t> </a:t>
            </a:r>
            <a:r>
              <a:rPr lang="ru-RU" sz="1800" b="1" dirty="0" smtClean="0">
                <a:solidFill>
                  <a:schemeClr val="tx1"/>
                </a:solidFill>
                <a:latin typeface="Times New Roman" panose="02020603050405020304" pitchFamily="18" charset="0"/>
                <a:cs typeface="Times New Roman" panose="02020603050405020304" pitchFamily="18" charset="0"/>
              </a:rPr>
              <a:t>СТРАХОВОГО </a:t>
            </a:r>
            <a:r>
              <a:rPr lang="ru-RU" sz="1800" b="1" dirty="0">
                <a:solidFill>
                  <a:schemeClr val="tx1"/>
                </a:solidFill>
                <a:latin typeface="Times New Roman" panose="02020603050405020304" pitchFamily="18" charset="0"/>
                <a:cs typeface="Times New Roman" panose="02020603050405020304" pitchFamily="18" charset="0"/>
              </a:rPr>
              <a:t>ЗАПАСА </a:t>
            </a:r>
            <a:r>
              <a:rPr lang="ru-RU" sz="1800" b="1" dirty="0" smtClean="0">
                <a:solidFill>
                  <a:schemeClr val="tx1"/>
                </a:solidFill>
                <a:latin typeface="Times New Roman" panose="02020603050405020304" pitchFamily="18" charset="0"/>
                <a:cs typeface="Times New Roman" panose="02020603050405020304" pitchFamily="18" charset="0"/>
              </a:rPr>
              <a:t>ТФОМС</a:t>
            </a:r>
            <a:r>
              <a:rPr lang="en-US" sz="1800" b="1" dirty="0" smtClean="0">
                <a:solidFill>
                  <a:schemeClr val="tx1"/>
                </a:solidFill>
                <a:latin typeface="Times New Roman" panose="02020603050405020304" pitchFamily="18" charset="0"/>
                <a:cs typeface="Times New Roman" panose="02020603050405020304" pitchFamily="18" charset="0"/>
              </a:rPr>
              <a:t> </a:t>
            </a:r>
            <a:r>
              <a:rPr lang="ru-RU" sz="1800" b="1" dirty="0" smtClean="0">
                <a:solidFill>
                  <a:schemeClr val="tx1"/>
                </a:solidFill>
                <a:latin typeface="Times New Roman" panose="02020603050405020304" pitchFamily="18" charset="0"/>
                <a:cs typeface="Times New Roman" panose="02020603050405020304" pitchFamily="18" charset="0"/>
              </a:rPr>
              <a:t>РА</a:t>
            </a:r>
            <a:endParaRPr lang="ru-RU" sz="1800" b="1" dirty="0">
              <a:solidFill>
                <a:schemeClr val="tx1"/>
              </a:solidFill>
              <a:latin typeface="Times New Roman" panose="02020603050405020304" pitchFamily="18" charset="0"/>
              <a:cs typeface="Times New Roman" panose="02020603050405020304" pitchFamily="18" charset="0"/>
            </a:endParaRPr>
          </a:p>
        </p:txBody>
      </p:sp>
      <p:pic>
        <p:nvPicPr>
          <p:cNvPr id="1028" name="Picture 4" descr="http://www.tfomsra.ru/images/gerb_width_220.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6537" y="105415"/>
            <a:ext cx="1198592" cy="926185"/>
          </a:xfrm>
          <a:prstGeom prst="rect">
            <a:avLst/>
          </a:prstGeom>
          <a:noFill/>
          <a:extLst>
            <a:ext uri="{909E8E84-426E-40DD-AFC4-6F175D3DCCD1}">
              <a14:hiddenFill xmlns:a14="http://schemas.microsoft.com/office/drawing/2010/main">
                <a:solidFill>
                  <a:srgbClr val="FFFFFF"/>
                </a:solidFill>
              </a14:hiddenFill>
            </a:ext>
          </a:extLst>
        </p:spPr>
      </p:pic>
      <p:sp>
        <p:nvSpPr>
          <p:cNvPr id="3" name="Скругленный прямоугольник 2"/>
          <p:cNvSpPr/>
          <p:nvPr/>
        </p:nvSpPr>
        <p:spPr>
          <a:xfrm>
            <a:off x="553916" y="1251375"/>
            <a:ext cx="5073163" cy="1389246"/>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000" b="1" dirty="0">
                <a:solidFill>
                  <a:srgbClr val="FF0000"/>
                </a:solidFill>
                <a:latin typeface="Times New Roman" panose="02020603050405020304" pitchFamily="18" charset="0"/>
                <a:cs typeface="Times New Roman" panose="02020603050405020304" pitchFamily="18" charset="0"/>
              </a:rPr>
              <a:t>Постановление Правительства РФ от 26.02.2021 № 273</a:t>
            </a:r>
            <a:endParaRPr lang="ru-RU" sz="1000" dirty="0">
              <a:solidFill>
                <a:srgbClr val="FF0000"/>
              </a:solidFill>
              <a:latin typeface="Times New Roman" panose="02020603050405020304" pitchFamily="18" charset="0"/>
              <a:cs typeface="Times New Roman" panose="02020603050405020304" pitchFamily="18" charset="0"/>
            </a:endParaRPr>
          </a:p>
          <a:p>
            <a:pPr algn="just"/>
            <a:r>
              <a:rPr lang="ru-RU" sz="1000" b="1" dirty="0">
                <a:solidFill>
                  <a:schemeClr val="tx1"/>
                </a:solidFill>
                <a:latin typeface="Times New Roman" panose="02020603050405020304" pitchFamily="18" charset="0"/>
                <a:cs typeface="Times New Roman" panose="02020603050405020304" pitchFamily="18" charset="0"/>
              </a:rPr>
              <a:t>«Об утверждении Правил использования медицинскими организациями средств нормированного страхового запаса Федерального фонда обязательного медицинского страхования, нормированного страхового запаса территориального фонда обязательного медицинского страхования для финансового обеспечения мероприятий по организации дополнительного профессионального образования медицинских работников по программам повышения квалификации, а также по приобретению и проведению ремонта медицинского оборудования</a:t>
            </a:r>
            <a:r>
              <a:rPr lang="ru-RU" sz="1000" b="1" dirty="0" smtClean="0">
                <a:solidFill>
                  <a:schemeClr val="tx1"/>
                </a:solidFill>
                <a:latin typeface="Times New Roman" panose="02020603050405020304" pitchFamily="18" charset="0"/>
                <a:cs typeface="Times New Roman" panose="02020603050405020304" pitchFamily="18" charset="0"/>
              </a:rPr>
              <a:t>»</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7" name="Скругленный прямоугольник 6"/>
          <p:cNvSpPr/>
          <p:nvPr/>
        </p:nvSpPr>
        <p:spPr>
          <a:xfrm>
            <a:off x="540727" y="2822231"/>
            <a:ext cx="5099540" cy="1374502"/>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000" b="1" dirty="0">
                <a:solidFill>
                  <a:srgbClr val="FF0000"/>
                </a:solidFill>
                <a:latin typeface="Times New Roman" panose="02020603050405020304" pitchFamily="18" charset="0"/>
                <a:cs typeface="Times New Roman" panose="02020603050405020304" pitchFamily="18" charset="0"/>
              </a:rPr>
              <a:t>Приказ Минздрава России от 14.09.2021 № 922н</a:t>
            </a:r>
            <a:endParaRPr lang="ru-RU" sz="1000" dirty="0">
              <a:solidFill>
                <a:srgbClr val="FF0000"/>
              </a:solidFill>
              <a:latin typeface="Times New Roman" panose="02020603050405020304" pitchFamily="18" charset="0"/>
              <a:cs typeface="Times New Roman" panose="02020603050405020304" pitchFamily="18" charset="0"/>
            </a:endParaRPr>
          </a:p>
          <a:p>
            <a:pPr algn="just"/>
            <a:r>
              <a:rPr lang="ru-RU" sz="1000" b="1" dirty="0">
                <a:solidFill>
                  <a:schemeClr val="tx1"/>
                </a:solidFill>
                <a:latin typeface="Times New Roman" panose="02020603050405020304" pitchFamily="18" charset="0"/>
                <a:cs typeface="Times New Roman" panose="02020603050405020304" pitchFamily="18" charset="0"/>
              </a:rPr>
              <a:t>«Об утверждении порядка и сроков формирования, утверждения и ведения планов мероприятий по организации дополнительного профессионального образования медицинских работников по программам повышения квалификации, а также по приобретению и проведению ремонта медицинского оборудования, состава включаемых в них сведений, порядка и сроков формирования и направления заявок на включение мероприятий в такие планы мероприятий, а также форм указанных заявок»</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8" name="Скругленный прямоугольник 7"/>
          <p:cNvSpPr/>
          <p:nvPr/>
        </p:nvSpPr>
        <p:spPr>
          <a:xfrm>
            <a:off x="527539" y="4372481"/>
            <a:ext cx="5099540" cy="999393"/>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000" b="1" dirty="0">
                <a:solidFill>
                  <a:srgbClr val="FF0000"/>
                </a:solidFill>
                <a:latin typeface="Times New Roman" panose="02020603050405020304" pitchFamily="18" charset="0"/>
                <a:cs typeface="Times New Roman" panose="02020603050405020304" pitchFamily="18" charset="0"/>
              </a:rPr>
              <a:t>Приказ Минздрава России от 15.04.2021 № 354н</a:t>
            </a:r>
            <a:endParaRPr lang="ru-RU" sz="1000" dirty="0">
              <a:solidFill>
                <a:srgbClr val="FF0000"/>
              </a:solidFill>
              <a:latin typeface="Times New Roman" panose="02020603050405020304" pitchFamily="18" charset="0"/>
              <a:cs typeface="Times New Roman" panose="02020603050405020304" pitchFamily="18" charset="0"/>
            </a:endParaRPr>
          </a:p>
          <a:p>
            <a:pPr algn="just"/>
            <a:r>
              <a:rPr lang="ru-RU" sz="1000" b="1" dirty="0">
                <a:solidFill>
                  <a:schemeClr val="tx1"/>
                </a:solidFill>
                <a:latin typeface="Times New Roman" panose="02020603050405020304" pitchFamily="18" charset="0"/>
                <a:cs typeface="Times New Roman" panose="02020603050405020304" pitchFamily="18" charset="0"/>
              </a:rPr>
              <a:t>«Об утверждении порядка заключения и типовой формы соглашения о финансовом обеспечении мероприятий по организации дополнительного профессионального образования медицинских работников по программам повышения квалификации, а также по приобретению и проведению ремонта медицинского оборудования»</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9" name="Скругленный прямоугольник 8"/>
          <p:cNvSpPr/>
          <p:nvPr/>
        </p:nvSpPr>
        <p:spPr>
          <a:xfrm>
            <a:off x="553916" y="5562555"/>
            <a:ext cx="5099540" cy="118114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000" b="1" dirty="0" smtClean="0">
                <a:solidFill>
                  <a:srgbClr val="FF0000"/>
                </a:solidFill>
                <a:latin typeface="Times New Roman" panose="02020603050405020304" pitchFamily="18" charset="0"/>
                <a:cs typeface="Times New Roman" panose="02020603050405020304" pitchFamily="18" charset="0"/>
              </a:rPr>
              <a:t>Приказ Минздрава России от 15.03.2021 № 205н</a:t>
            </a:r>
          </a:p>
          <a:p>
            <a:r>
              <a:rPr lang="ru-RU" sz="1000" b="1" dirty="0" smtClean="0">
                <a:solidFill>
                  <a:schemeClr val="tx1"/>
                </a:solidFill>
                <a:latin typeface="Times New Roman" panose="02020603050405020304" pitchFamily="18" charset="0"/>
                <a:cs typeface="Times New Roman" panose="02020603050405020304" pitchFamily="18" charset="0"/>
              </a:rPr>
              <a:t>«Об утверждении Порядка выбора медицинским работником программы повышения квалификации в организации, осуществляющей образовательную деятельность, для направления на дополнительное профессиональное образование за счет средств нормированного страхового запаса Федерального фонда обязательного медицинского страхования, нормированного страхового запаса территориального фонда обязательного медицинского страхования»</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4" name="Стрелка вправо 3"/>
          <p:cNvSpPr/>
          <p:nvPr/>
        </p:nvSpPr>
        <p:spPr>
          <a:xfrm>
            <a:off x="5640265" y="3311655"/>
            <a:ext cx="927587" cy="395653"/>
          </a:xfrm>
          <a:prstGeom prst="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право 9"/>
          <p:cNvSpPr/>
          <p:nvPr/>
        </p:nvSpPr>
        <p:spPr>
          <a:xfrm>
            <a:off x="5627079" y="1758475"/>
            <a:ext cx="927587" cy="395653"/>
          </a:xfrm>
          <a:prstGeom prst="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трелка вправо 10"/>
          <p:cNvSpPr/>
          <p:nvPr/>
        </p:nvSpPr>
        <p:spPr>
          <a:xfrm>
            <a:off x="5627078" y="1758474"/>
            <a:ext cx="927587" cy="395653"/>
          </a:xfrm>
          <a:prstGeom prst="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вправо 11"/>
          <p:cNvSpPr/>
          <p:nvPr/>
        </p:nvSpPr>
        <p:spPr>
          <a:xfrm>
            <a:off x="5627079" y="4675800"/>
            <a:ext cx="927587" cy="395653"/>
          </a:xfrm>
          <a:prstGeom prst="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право 12"/>
          <p:cNvSpPr/>
          <p:nvPr/>
        </p:nvSpPr>
        <p:spPr>
          <a:xfrm>
            <a:off x="5640266" y="5849491"/>
            <a:ext cx="927587" cy="395653"/>
          </a:xfrm>
          <a:prstGeom prst="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кругленный прямоугольник 4"/>
          <p:cNvSpPr/>
          <p:nvPr/>
        </p:nvSpPr>
        <p:spPr>
          <a:xfrm>
            <a:off x="6567851" y="1238091"/>
            <a:ext cx="4906111" cy="140253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lgn="just">
              <a:buAutoNum type="arabicPeriod"/>
            </a:pPr>
            <a:endParaRPr lang="ru-RU" sz="1000" dirty="0" smtClean="0">
              <a:solidFill>
                <a:schemeClr val="tx1"/>
              </a:solidFill>
              <a:latin typeface="Times New Roman" panose="02020603050405020304" pitchFamily="18" charset="0"/>
              <a:cs typeface="Times New Roman" panose="02020603050405020304" pitchFamily="18" charset="0"/>
            </a:endParaRPr>
          </a:p>
          <a:p>
            <a:pPr algn="just"/>
            <a:r>
              <a:rPr lang="ru-RU" sz="950" b="1" dirty="0" smtClean="0">
                <a:solidFill>
                  <a:schemeClr val="tx1"/>
                </a:solidFill>
                <a:latin typeface="Times New Roman" panose="02020603050405020304" pitchFamily="18" charset="0"/>
                <a:cs typeface="Times New Roman" panose="02020603050405020304" pitchFamily="18" charset="0"/>
              </a:rPr>
              <a:t>Установлены:</a:t>
            </a:r>
          </a:p>
          <a:p>
            <a:pPr marL="228600" indent="-228600" algn="just">
              <a:buAutoNum type="arabicPeriod"/>
            </a:pPr>
            <a:r>
              <a:rPr lang="ru-RU" sz="950" dirty="0" smtClean="0">
                <a:solidFill>
                  <a:schemeClr val="tx1"/>
                </a:solidFill>
                <a:latin typeface="Times New Roman" panose="02020603050405020304" pitchFamily="18" charset="0"/>
                <a:cs typeface="Times New Roman" panose="02020603050405020304" pitchFamily="18" charset="0"/>
              </a:rPr>
              <a:t>Порядок и условия использования МО средств НСЗ ТФОМС.</a:t>
            </a:r>
          </a:p>
          <a:p>
            <a:pPr marL="228600" indent="-228600" algn="just">
              <a:buAutoNum type="arabicPeriod"/>
            </a:pPr>
            <a:r>
              <a:rPr lang="ru-RU" sz="950" dirty="0" smtClean="0">
                <a:solidFill>
                  <a:schemeClr val="tx1"/>
                </a:solidFill>
                <a:latin typeface="Times New Roman" panose="02020603050405020304" pitchFamily="18" charset="0"/>
                <a:cs typeface="Times New Roman" panose="02020603050405020304" pitchFamily="18" charset="0"/>
              </a:rPr>
              <a:t>Направление использования средств НСЗ ТФОМС.</a:t>
            </a:r>
          </a:p>
          <a:p>
            <a:pPr marL="228600" indent="-228600" algn="just">
              <a:buAutoNum type="arabicPeriod"/>
            </a:pPr>
            <a:r>
              <a:rPr lang="ru-RU" sz="950" dirty="0" smtClean="0">
                <a:solidFill>
                  <a:schemeClr val="tx1"/>
                </a:solidFill>
                <a:latin typeface="Times New Roman" panose="02020603050405020304" pitchFamily="18" charset="0"/>
                <a:cs typeface="Times New Roman" panose="02020603050405020304" pitchFamily="18" charset="0"/>
              </a:rPr>
              <a:t>Основание предоставления средств НСЗ ТФОМС.</a:t>
            </a:r>
          </a:p>
          <a:p>
            <a:pPr marL="228600" indent="-228600" algn="just">
              <a:buAutoNum type="arabicPeriod"/>
            </a:pPr>
            <a:r>
              <a:rPr lang="ru-RU" sz="950" dirty="0" smtClean="0">
                <a:solidFill>
                  <a:schemeClr val="tx1"/>
                </a:solidFill>
                <a:latin typeface="Times New Roman" panose="02020603050405020304" pitchFamily="18" charset="0"/>
                <a:cs typeface="Times New Roman" panose="02020603050405020304" pitchFamily="18" charset="0"/>
              </a:rPr>
              <a:t>Требования к мероприятиям для включения в Территориальный план мероприятий.</a:t>
            </a:r>
          </a:p>
          <a:p>
            <a:pPr marL="228600" indent="-228600" algn="just">
              <a:buAutoNum type="arabicPeriod"/>
            </a:pPr>
            <a:r>
              <a:rPr lang="ru-RU" sz="950" dirty="0" smtClean="0">
                <a:solidFill>
                  <a:schemeClr val="tx1"/>
                </a:solidFill>
                <a:latin typeface="Times New Roman" panose="02020603050405020304" pitchFamily="18" charset="0"/>
                <a:cs typeface="Times New Roman" panose="02020603050405020304" pitchFamily="18" charset="0"/>
              </a:rPr>
              <a:t>Условия использования средств НСЗ МО.</a:t>
            </a:r>
          </a:p>
          <a:p>
            <a:pPr marL="228600" indent="-228600" algn="just">
              <a:buAutoNum type="arabicPeriod"/>
            </a:pPr>
            <a:r>
              <a:rPr lang="ru-RU" sz="950" dirty="0" smtClean="0">
                <a:solidFill>
                  <a:schemeClr val="tx1"/>
                </a:solidFill>
                <a:latin typeface="Times New Roman" panose="02020603050405020304" pitchFamily="18" charset="0"/>
                <a:cs typeface="Times New Roman" panose="02020603050405020304" pitchFamily="18" charset="0"/>
              </a:rPr>
              <a:t>Ведение МО раздельного учета.</a:t>
            </a:r>
          </a:p>
          <a:p>
            <a:pPr marL="228600" indent="-228600" algn="just">
              <a:buAutoNum type="arabicPeriod"/>
            </a:pPr>
            <a:r>
              <a:rPr lang="ru-RU" sz="950" dirty="0" smtClean="0">
                <a:solidFill>
                  <a:schemeClr val="tx1"/>
                </a:solidFill>
                <a:latin typeface="Times New Roman" panose="02020603050405020304" pitchFamily="18" charset="0"/>
                <a:cs typeface="Times New Roman" panose="02020603050405020304" pitchFamily="18" charset="0"/>
              </a:rPr>
              <a:t>Осуществление контроля за реализацией мероприятий за ФОМС и ТФОМС.</a:t>
            </a:r>
          </a:p>
          <a:p>
            <a:pPr algn="just"/>
            <a:endParaRPr lang="ru-RU" sz="800" dirty="0">
              <a:solidFill>
                <a:schemeClr val="tx1"/>
              </a:solidFill>
              <a:latin typeface="Times New Roman" panose="02020603050405020304" pitchFamily="18" charset="0"/>
              <a:cs typeface="Times New Roman" panose="02020603050405020304" pitchFamily="18" charset="0"/>
            </a:endParaRPr>
          </a:p>
        </p:txBody>
      </p:sp>
      <p:sp>
        <p:nvSpPr>
          <p:cNvPr id="15" name="Скругленный прямоугольник 14"/>
          <p:cNvSpPr/>
          <p:nvPr/>
        </p:nvSpPr>
        <p:spPr>
          <a:xfrm>
            <a:off x="6554665" y="2789024"/>
            <a:ext cx="4906111" cy="1402530"/>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lgn="just">
              <a:buAutoNum type="arabicPeriod"/>
            </a:pPr>
            <a:endParaRPr lang="ru-RU" sz="1000" dirty="0" smtClean="0">
              <a:solidFill>
                <a:schemeClr val="tx1"/>
              </a:solidFill>
              <a:latin typeface="Times New Roman" panose="02020603050405020304" pitchFamily="18" charset="0"/>
              <a:cs typeface="Times New Roman" panose="02020603050405020304" pitchFamily="18" charset="0"/>
            </a:endParaRPr>
          </a:p>
          <a:p>
            <a:pPr algn="just"/>
            <a:r>
              <a:rPr lang="ru-RU" sz="950" b="1" dirty="0" smtClean="0">
                <a:solidFill>
                  <a:schemeClr val="tx1"/>
                </a:solidFill>
                <a:latin typeface="Times New Roman" panose="02020603050405020304" pitchFamily="18" charset="0"/>
                <a:cs typeface="Times New Roman" panose="02020603050405020304" pitchFamily="18" charset="0"/>
              </a:rPr>
              <a:t>Установлены:</a:t>
            </a:r>
          </a:p>
          <a:p>
            <a:pPr marL="228600" indent="-228600" algn="just">
              <a:buAutoNum type="arabicPeriod"/>
            </a:pPr>
            <a:r>
              <a:rPr lang="ru-RU" sz="950" dirty="0" smtClean="0">
                <a:solidFill>
                  <a:schemeClr val="tx1"/>
                </a:solidFill>
                <a:latin typeface="Times New Roman" panose="02020603050405020304" pitchFamily="18" charset="0"/>
                <a:cs typeface="Times New Roman" panose="02020603050405020304" pitchFamily="18" charset="0"/>
              </a:rPr>
              <a:t>Порядок и сроки формирования, утверждения и ведения Территориального плана мероприятий, состав включаемых в них сведения.</a:t>
            </a:r>
          </a:p>
          <a:p>
            <a:pPr marL="228600" indent="-228600" algn="just">
              <a:buFontTx/>
              <a:buAutoNum type="arabicPeriod"/>
            </a:pPr>
            <a:r>
              <a:rPr lang="ru-RU" sz="950" dirty="0" smtClean="0">
                <a:solidFill>
                  <a:schemeClr val="tx1"/>
                </a:solidFill>
                <a:latin typeface="Times New Roman" panose="02020603050405020304" pitchFamily="18" charset="0"/>
                <a:cs typeface="Times New Roman" panose="02020603050405020304" pitchFamily="18" charset="0"/>
              </a:rPr>
              <a:t>Основание включения в Территориальный план мероприятий.</a:t>
            </a:r>
          </a:p>
          <a:p>
            <a:pPr marL="228600" indent="-228600" algn="just">
              <a:buFontTx/>
              <a:buAutoNum type="arabicPeriod"/>
            </a:pPr>
            <a:r>
              <a:rPr lang="ru-RU" sz="950" dirty="0" smtClean="0">
                <a:solidFill>
                  <a:schemeClr val="tx1"/>
                </a:solidFill>
                <a:latin typeface="Times New Roman" panose="02020603050405020304" pitchFamily="18" charset="0"/>
                <a:cs typeface="Times New Roman" panose="02020603050405020304" pitchFamily="18" charset="0"/>
              </a:rPr>
              <a:t>Порядок и сроки формирования и направления заявок на включение в Территориального плана мероприятий.</a:t>
            </a:r>
          </a:p>
          <a:p>
            <a:pPr marL="228600" indent="-228600" algn="just">
              <a:buAutoNum type="arabicPeriod"/>
            </a:pPr>
            <a:r>
              <a:rPr lang="ru-RU" sz="950" dirty="0" smtClean="0">
                <a:solidFill>
                  <a:schemeClr val="tx1"/>
                </a:solidFill>
                <a:latin typeface="Times New Roman" panose="02020603050405020304" pitchFamily="18" charset="0"/>
                <a:cs typeface="Times New Roman" panose="02020603050405020304" pitchFamily="18" charset="0"/>
              </a:rPr>
              <a:t>Информация, включаемая в Территориальный план мероприятий.</a:t>
            </a:r>
          </a:p>
          <a:p>
            <a:pPr marL="228600" indent="-228600" algn="just">
              <a:buFontTx/>
              <a:buAutoNum type="arabicPeriod"/>
            </a:pPr>
            <a:r>
              <a:rPr lang="ru-RU" sz="950" dirty="0" smtClean="0">
                <a:solidFill>
                  <a:schemeClr val="tx1"/>
                </a:solidFill>
                <a:latin typeface="Times New Roman" panose="02020603050405020304" pitchFamily="18" charset="0"/>
                <a:cs typeface="Times New Roman" panose="02020603050405020304" pitchFamily="18" charset="0"/>
              </a:rPr>
              <a:t>Согласование, утверждения и ведения Территориального плана мероприятий.</a:t>
            </a:r>
          </a:p>
          <a:p>
            <a:pPr marL="228600" indent="-228600" algn="just">
              <a:buAutoNum type="arabicPeriod"/>
            </a:pPr>
            <a:endParaRPr lang="ru-RU" sz="950" dirty="0" smtClean="0">
              <a:solidFill>
                <a:schemeClr val="tx1"/>
              </a:solidFill>
              <a:latin typeface="Times New Roman" panose="02020603050405020304" pitchFamily="18" charset="0"/>
              <a:cs typeface="Times New Roman" panose="02020603050405020304" pitchFamily="18" charset="0"/>
            </a:endParaRPr>
          </a:p>
        </p:txBody>
      </p:sp>
      <p:sp>
        <p:nvSpPr>
          <p:cNvPr id="16" name="Скругленный прямоугольник 15"/>
          <p:cNvSpPr/>
          <p:nvPr/>
        </p:nvSpPr>
        <p:spPr>
          <a:xfrm>
            <a:off x="6567850" y="4339957"/>
            <a:ext cx="4906111" cy="1009124"/>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lgn="just">
              <a:buAutoNum type="arabicPeriod"/>
            </a:pPr>
            <a:endParaRPr lang="ru-RU" sz="1000" dirty="0" smtClean="0">
              <a:solidFill>
                <a:schemeClr val="tx1"/>
              </a:solidFill>
              <a:latin typeface="Times New Roman" panose="02020603050405020304" pitchFamily="18" charset="0"/>
              <a:cs typeface="Times New Roman" panose="02020603050405020304" pitchFamily="18" charset="0"/>
            </a:endParaRPr>
          </a:p>
          <a:p>
            <a:pPr algn="just"/>
            <a:r>
              <a:rPr lang="ru-RU" sz="950" b="1" dirty="0" smtClean="0">
                <a:solidFill>
                  <a:schemeClr val="tx1"/>
                </a:solidFill>
                <a:latin typeface="Times New Roman" panose="02020603050405020304" pitchFamily="18" charset="0"/>
                <a:cs typeface="Times New Roman" panose="02020603050405020304" pitchFamily="18" charset="0"/>
              </a:rPr>
              <a:t>Установлены:</a:t>
            </a:r>
          </a:p>
          <a:p>
            <a:pPr marL="228600" indent="-228600" algn="just">
              <a:buAutoNum type="arabicPeriod"/>
            </a:pPr>
            <a:r>
              <a:rPr lang="ru-RU" sz="950" dirty="0" smtClean="0">
                <a:solidFill>
                  <a:schemeClr val="tx1"/>
                </a:solidFill>
                <a:latin typeface="Times New Roman" panose="02020603050405020304" pitchFamily="18" charset="0"/>
                <a:cs typeface="Times New Roman" panose="02020603050405020304" pitchFamily="18" charset="0"/>
              </a:rPr>
              <a:t>Типовая форма соглашения.</a:t>
            </a:r>
          </a:p>
          <a:p>
            <a:pPr marL="228600" indent="-228600" algn="just">
              <a:buAutoNum type="arabicPeriod"/>
            </a:pPr>
            <a:r>
              <a:rPr lang="ru-RU" sz="950" dirty="0" smtClean="0">
                <a:solidFill>
                  <a:schemeClr val="tx1"/>
                </a:solidFill>
                <a:latin typeface="Times New Roman" panose="02020603050405020304" pitchFamily="18" charset="0"/>
                <a:cs typeface="Times New Roman" panose="02020603050405020304" pitchFamily="18" charset="0"/>
              </a:rPr>
              <a:t>Порядок, сроки заключения типовой формы соглашения.</a:t>
            </a:r>
          </a:p>
          <a:p>
            <a:pPr algn="just"/>
            <a:endParaRPr lang="ru-RU" sz="950" dirty="0" smtClean="0">
              <a:solidFill>
                <a:schemeClr val="tx1"/>
              </a:solidFill>
              <a:latin typeface="Times New Roman" panose="02020603050405020304" pitchFamily="18" charset="0"/>
              <a:cs typeface="Times New Roman" panose="02020603050405020304" pitchFamily="18" charset="0"/>
            </a:endParaRPr>
          </a:p>
        </p:txBody>
      </p:sp>
      <p:sp>
        <p:nvSpPr>
          <p:cNvPr id="17" name="Скругленный прямоугольник 16"/>
          <p:cNvSpPr/>
          <p:nvPr/>
        </p:nvSpPr>
        <p:spPr>
          <a:xfrm>
            <a:off x="6567850" y="5552824"/>
            <a:ext cx="4906111" cy="1009124"/>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lgn="just">
              <a:buAutoNum type="arabicPeriod"/>
            </a:pPr>
            <a:endParaRPr lang="ru-RU" sz="1000" dirty="0" smtClean="0">
              <a:solidFill>
                <a:schemeClr val="tx1"/>
              </a:solidFill>
              <a:latin typeface="Times New Roman" panose="02020603050405020304" pitchFamily="18" charset="0"/>
              <a:cs typeface="Times New Roman" panose="02020603050405020304" pitchFamily="18" charset="0"/>
            </a:endParaRPr>
          </a:p>
          <a:p>
            <a:pPr algn="just"/>
            <a:r>
              <a:rPr lang="ru-RU" sz="950" b="1" dirty="0" smtClean="0">
                <a:solidFill>
                  <a:schemeClr val="tx1"/>
                </a:solidFill>
                <a:latin typeface="Times New Roman" panose="02020603050405020304" pitchFamily="18" charset="0"/>
                <a:cs typeface="Times New Roman" panose="02020603050405020304" pitchFamily="18" charset="0"/>
              </a:rPr>
              <a:t>Установлены:</a:t>
            </a:r>
          </a:p>
          <a:p>
            <a:pPr marL="228600" indent="-228600" algn="just">
              <a:buAutoNum type="arabicPeriod"/>
            </a:pPr>
            <a:r>
              <a:rPr lang="ru-RU" sz="950" dirty="0" smtClean="0">
                <a:solidFill>
                  <a:schemeClr val="tx1"/>
                </a:solidFill>
                <a:latin typeface="Times New Roman" panose="02020603050405020304" pitchFamily="18" charset="0"/>
                <a:cs typeface="Times New Roman" panose="02020603050405020304" pitchFamily="18" charset="0"/>
              </a:rPr>
              <a:t>Порядок и условия выбора медицинским работником программы повышения квалификации.</a:t>
            </a:r>
          </a:p>
          <a:p>
            <a:pPr algn="just"/>
            <a:endParaRPr lang="ru-RU" sz="950" dirty="0" smtClean="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783711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65129" y="246001"/>
            <a:ext cx="9765933" cy="677191"/>
          </a:xfrm>
        </p:spPr>
        <p:txBody>
          <a:bodyPr>
            <a:normAutofit/>
          </a:bodyPr>
          <a:lstStyle/>
          <a:p>
            <a:r>
              <a:rPr lang="ru-RU" sz="1800" b="1" dirty="0" smtClean="0">
                <a:solidFill>
                  <a:schemeClr val="tx1"/>
                </a:solidFill>
                <a:latin typeface="Times New Roman" panose="02020603050405020304" pitchFamily="18" charset="0"/>
                <a:cs typeface="Times New Roman" panose="02020603050405020304" pitchFamily="18" charset="0"/>
              </a:rPr>
              <a:t>НОРМАТИВНЫЕ </a:t>
            </a:r>
            <a:r>
              <a:rPr lang="ru-RU" sz="1800" b="1" dirty="0">
                <a:solidFill>
                  <a:schemeClr val="tx1"/>
                </a:solidFill>
                <a:latin typeface="Times New Roman" panose="02020603050405020304" pitchFamily="18" charset="0"/>
                <a:cs typeface="Times New Roman" panose="02020603050405020304" pitchFamily="18" charset="0"/>
              </a:rPr>
              <a:t>ПРАВОВЫЕ </a:t>
            </a:r>
            <a:r>
              <a:rPr lang="ru-RU" sz="1800" b="1" dirty="0" smtClean="0">
                <a:solidFill>
                  <a:schemeClr val="tx1"/>
                </a:solidFill>
                <a:latin typeface="Times New Roman" panose="02020603050405020304" pitchFamily="18" charset="0"/>
                <a:cs typeface="Times New Roman" panose="02020603050405020304" pitchFamily="18" charset="0"/>
              </a:rPr>
              <a:t>АКТЫ</a:t>
            </a:r>
            <a:r>
              <a:rPr lang="en-US" sz="1800" b="1" dirty="0" smtClean="0">
                <a:solidFill>
                  <a:schemeClr val="tx1"/>
                </a:solidFill>
                <a:latin typeface="Times New Roman" panose="02020603050405020304" pitchFamily="18" charset="0"/>
                <a:cs typeface="Times New Roman" panose="02020603050405020304" pitchFamily="18" charset="0"/>
              </a:rPr>
              <a:t> </a:t>
            </a:r>
            <a:r>
              <a:rPr lang="ru-RU" sz="1800" b="1" dirty="0" smtClean="0">
                <a:solidFill>
                  <a:schemeClr val="tx1"/>
                </a:solidFill>
                <a:latin typeface="Times New Roman" panose="02020603050405020304" pitchFamily="18" charset="0"/>
                <a:cs typeface="Times New Roman" panose="02020603050405020304" pitchFamily="18" charset="0"/>
              </a:rPr>
              <a:t>ПО </a:t>
            </a:r>
            <a:r>
              <a:rPr lang="ru-RU" sz="1800" b="1" dirty="0">
                <a:solidFill>
                  <a:schemeClr val="tx1"/>
                </a:solidFill>
                <a:latin typeface="Times New Roman" panose="02020603050405020304" pitchFamily="18" charset="0"/>
                <a:cs typeface="Times New Roman" panose="02020603050405020304" pitchFamily="18" charset="0"/>
              </a:rPr>
              <a:t>ИСПОЛЬЗОВАНИЮ СРЕДСТВ </a:t>
            </a:r>
            <a:r>
              <a:rPr lang="ru-RU" sz="1800" b="1" dirty="0" smtClean="0">
                <a:solidFill>
                  <a:schemeClr val="tx1"/>
                </a:solidFill>
                <a:latin typeface="Times New Roman" panose="02020603050405020304" pitchFamily="18" charset="0"/>
                <a:cs typeface="Times New Roman" panose="02020603050405020304" pitchFamily="18" charset="0"/>
              </a:rPr>
              <a:t>НОРМИРОВАННОГО</a:t>
            </a:r>
            <a:r>
              <a:rPr lang="en-US" sz="1800" b="1" dirty="0" smtClean="0">
                <a:solidFill>
                  <a:schemeClr val="tx1"/>
                </a:solidFill>
                <a:latin typeface="Times New Roman" panose="02020603050405020304" pitchFamily="18" charset="0"/>
                <a:cs typeface="Times New Roman" panose="02020603050405020304" pitchFamily="18" charset="0"/>
              </a:rPr>
              <a:t> </a:t>
            </a:r>
            <a:r>
              <a:rPr lang="ru-RU" sz="1800" b="1" dirty="0" smtClean="0">
                <a:solidFill>
                  <a:schemeClr val="tx1"/>
                </a:solidFill>
                <a:latin typeface="Times New Roman" panose="02020603050405020304" pitchFamily="18" charset="0"/>
                <a:cs typeface="Times New Roman" panose="02020603050405020304" pitchFamily="18" charset="0"/>
              </a:rPr>
              <a:t>СТРАХОВОГО </a:t>
            </a:r>
            <a:r>
              <a:rPr lang="ru-RU" sz="1800" b="1" dirty="0">
                <a:solidFill>
                  <a:schemeClr val="tx1"/>
                </a:solidFill>
                <a:latin typeface="Times New Roman" panose="02020603050405020304" pitchFamily="18" charset="0"/>
                <a:cs typeface="Times New Roman" panose="02020603050405020304" pitchFamily="18" charset="0"/>
              </a:rPr>
              <a:t>ЗАПАСА </a:t>
            </a:r>
            <a:r>
              <a:rPr lang="ru-RU" sz="1800" b="1" dirty="0" smtClean="0">
                <a:solidFill>
                  <a:schemeClr val="tx1"/>
                </a:solidFill>
                <a:latin typeface="Times New Roman" panose="02020603050405020304" pitchFamily="18" charset="0"/>
                <a:cs typeface="Times New Roman" panose="02020603050405020304" pitchFamily="18" charset="0"/>
              </a:rPr>
              <a:t>ТФОМС</a:t>
            </a:r>
            <a:r>
              <a:rPr lang="en-US" sz="1800" b="1" dirty="0" smtClean="0">
                <a:solidFill>
                  <a:schemeClr val="tx1"/>
                </a:solidFill>
                <a:latin typeface="Times New Roman" panose="02020603050405020304" pitchFamily="18" charset="0"/>
                <a:cs typeface="Times New Roman" panose="02020603050405020304" pitchFamily="18" charset="0"/>
              </a:rPr>
              <a:t> </a:t>
            </a:r>
            <a:r>
              <a:rPr lang="ru-RU" sz="1800" b="1" dirty="0" smtClean="0">
                <a:solidFill>
                  <a:schemeClr val="tx1"/>
                </a:solidFill>
                <a:latin typeface="Times New Roman" panose="02020603050405020304" pitchFamily="18" charset="0"/>
                <a:cs typeface="Times New Roman" panose="02020603050405020304" pitchFamily="18" charset="0"/>
              </a:rPr>
              <a:t>РА</a:t>
            </a:r>
            <a:endParaRPr lang="ru-RU" sz="1800" b="1" dirty="0">
              <a:solidFill>
                <a:schemeClr val="tx1"/>
              </a:solidFill>
              <a:latin typeface="Times New Roman" panose="02020603050405020304" pitchFamily="18" charset="0"/>
              <a:cs typeface="Times New Roman" panose="02020603050405020304" pitchFamily="18" charset="0"/>
            </a:endParaRPr>
          </a:p>
        </p:txBody>
      </p:sp>
      <p:pic>
        <p:nvPicPr>
          <p:cNvPr id="1028" name="Picture 4" descr="http://www.tfomsra.ru/images/gerb_width_220.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6537" y="105415"/>
            <a:ext cx="1198592" cy="926185"/>
          </a:xfrm>
          <a:prstGeom prst="rect">
            <a:avLst/>
          </a:prstGeom>
          <a:noFill/>
          <a:extLst>
            <a:ext uri="{909E8E84-426E-40DD-AFC4-6F175D3DCCD1}">
              <a14:hiddenFill xmlns:a14="http://schemas.microsoft.com/office/drawing/2010/main">
                <a:solidFill>
                  <a:srgbClr val="FFFFFF"/>
                </a:solidFill>
              </a14:hiddenFill>
            </a:ext>
          </a:extLst>
        </p:spPr>
      </p:pic>
      <p:sp>
        <p:nvSpPr>
          <p:cNvPr id="3" name="Скругленный прямоугольник 2"/>
          <p:cNvSpPr/>
          <p:nvPr/>
        </p:nvSpPr>
        <p:spPr>
          <a:xfrm>
            <a:off x="606669" y="1105971"/>
            <a:ext cx="5020410" cy="1270435"/>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000" b="1" dirty="0" smtClean="0">
                <a:solidFill>
                  <a:srgbClr val="FF0000"/>
                </a:solidFill>
                <a:latin typeface="Times New Roman" panose="02020603050405020304" pitchFamily="18" charset="0"/>
                <a:cs typeface="Times New Roman" panose="02020603050405020304" pitchFamily="18" charset="0"/>
              </a:rPr>
              <a:t>Приказ Минздрава России от 16.08.2021 № 859н</a:t>
            </a:r>
          </a:p>
          <a:p>
            <a:r>
              <a:rPr lang="ru-RU" sz="1000" b="1" dirty="0" smtClean="0">
                <a:solidFill>
                  <a:schemeClr val="tx1"/>
                </a:solidFill>
                <a:latin typeface="Times New Roman" panose="02020603050405020304" pitchFamily="18" charset="0"/>
                <a:cs typeface="Times New Roman" panose="02020603050405020304" pitchFamily="18" charset="0"/>
              </a:rPr>
              <a:t>«Об утверждении критериев отбора мероприятий для включения в план мероприятий по организации дополнительного профессионального образования медицинских работников по программам повышения квалификации, а также по приобретению и проведению ремонта медицинского оборудования, утверждаемый Министерством здравоохранения Российской Федерации по согласованию с Федеральным фондом обязательного медицинского страхования»</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7" name="Скругленный прямоугольник 6"/>
          <p:cNvSpPr/>
          <p:nvPr/>
        </p:nvSpPr>
        <p:spPr>
          <a:xfrm>
            <a:off x="619857" y="2484618"/>
            <a:ext cx="5033598" cy="1248379"/>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000" b="1" dirty="0" smtClean="0">
                <a:solidFill>
                  <a:srgbClr val="FF0000"/>
                </a:solidFill>
                <a:latin typeface="Times New Roman" panose="02020603050405020304" pitchFamily="18" charset="0"/>
                <a:cs typeface="Times New Roman" panose="02020603050405020304" pitchFamily="18" charset="0"/>
              </a:rPr>
              <a:t>Приказ МЗ РА от 23.11.2021 № 152-од</a:t>
            </a:r>
          </a:p>
          <a:p>
            <a:r>
              <a:rPr lang="ru-RU" sz="1000" b="1" dirty="0" smtClean="0">
                <a:solidFill>
                  <a:schemeClr val="tx1"/>
                </a:solidFill>
                <a:latin typeface="Times New Roman" panose="02020603050405020304" pitchFamily="18" charset="0"/>
                <a:cs typeface="Times New Roman" panose="02020603050405020304" pitchFamily="18" charset="0"/>
              </a:rPr>
              <a:t>«Об утверждении критериев отбора мероприятий для включения в план мероприятий по организации дополнительного профессионального образования медицинских работников по программа повышения квалификации, а также по приобретению и проведению ремонта медицинского оборудования признании утратившим силу приказа Министерства здравоохранения Республики Алтай от 6 апреля 2017 года №63-од»</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8" name="Скругленный прямоугольник 7"/>
          <p:cNvSpPr/>
          <p:nvPr/>
        </p:nvSpPr>
        <p:spPr>
          <a:xfrm>
            <a:off x="619857" y="3841209"/>
            <a:ext cx="5099540" cy="1099257"/>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000" b="1" dirty="0" smtClean="0">
                <a:solidFill>
                  <a:srgbClr val="FF0000"/>
                </a:solidFill>
                <a:latin typeface="Times New Roman" panose="02020603050405020304" pitchFamily="18" charset="0"/>
                <a:cs typeface="Times New Roman" panose="02020603050405020304" pitchFamily="18" charset="0"/>
              </a:rPr>
              <a:t>Приказ МЗ РА от 29.11.2021 № 153-од</a:t>
            </a:r>
          </a:p>
          <a:p>
            <a:r>
              <a:rPr lang="ru-RU" sz="1000" b="1" dirty="0" smtClean="0">
                <a:solidFill>
                  <a:schemeClr val="tx1"/>
                </a:solidFill>
                <a:latin typeface="Times New Roman" panose="02020603050405020304" pitchFamily="18" charset="0"/>
                <a:cs typeface="Times New Roman" panose="02020603050405020304" pitchFamily="18" charset="0"/>
              </a:rPr>
              <a:t>«Об утверждении состава территориальной Комиссии для рассмотрения заявок медицинских организаций на включение мероприятий в план мероприятий по организации дополнительного профессионального образования медицинских работников по программа повышения квалификации, а также по приобретению и проведению ремонта медицинского оборудования и Положения о деятельности территориальной Комиссии»</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9" name="Скругленный прямоугольник 8"/>
          <p:cNvSpPr/>
          <p:nvPr/>
        </p:nvSpPr>
        <p:spPr>
          <a:xfrm>
            <a:off x="593479" y="5048678"/>
            <a:ext cx="5086354" cy="1642268"/>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1000" b="1" dirty="0" smtClean="0">
                <a:solidFill>
                  <a:srgbClr val="FF0000"/>
                </a:solidFill>
                <a:latin typeface="Times New Roman" panose="02020603050405020304" pitchFamily="18" charset="0"/>
                <a:cs typeface="Times New Roman" panose="02020603050405020304" pitchFamily="18" charset="0"/>
              </a:rPr>
              <a:t>Приказ ФФОМС от 05.09.2022 № 108н</a:t>
            </a:r>
          </a:p>
          <a:p>
            <a:r>
              <a:rPr lang="ru-RU" sz="1000" b="1" dirty="0" smtClean="0">
                <a:solidFill>
                  <a:schemeClr val="tx1"/>
                </a:solidFill>
                <a:latin typeface="Times New Roman" panose="02020603050405020304" pitchFamily="18" charset="0"/>
                <a:cs typeface="Times New Roman" panose="02020603050405020304" pitchFamily="18" charset="0"/>
              </a:rPr>
              <a:t>«</a:t>
            </a:r>
            <a:r>
              <a:rPr lang="ru-RU" sz="1000" b="1" dirty="0">
                <a:solidFill>
                  <a:schemeClr val="tx1"/>
                </a:solidFill>
                <a:latin typeface="Times New Roman" panose="02020603050405020304" pitchFamily="18" charset="0"/>
                <a:cs typeface="Times New Roman" panose="02020603050405020304" pitchFamily="18" charset="0"/>
              </a:rPr>
              <a:t>Об утверждении порядка и формы представления отчетности о реализации мероприятий по организации дополнительного профессионального образования медицинских работников по программам повышения квалификации, а также по приобретению и проведению ремонта медицинского оборудования, включенных в план мероприятий по организации дополнительного профессионального образования медицинских работников по программам повышения квалификации, а также по приобретению и проведению ремонта медицинского оборудования, и об использовании предоставленных средств для их финансового </a:t>
            </a:r>
            <a:r>
              <a:rPr lang="ru-RU" sz="1000" b="1" dirty="0" smtClean="0">
                <a:solidFill>
                  <a:schemeClr val="tx1"/>
                </a:solidFill>
                <a:latin typeface="Times New Roman" panose="02020603050405020304" pitchFamily="18" charset="0"/>
                <a:cs typeface="Times New Roman" panose="02020603050405020304" pitchFamily="18" charset="0"/>
              </a:rPr>
              <a:t>обеспечения» </a:t>
            </a:r>
            <a:endParaRPr lang="ru-RU" sz="1000" b="1" dirty="0">
              <a:solidFill>
                <a:schemeClr val="tx1"/>
              </a:solidFill>
              <a:latin typeface="Times New Roman" panose="02020603050405020304" pitchFamily="18" charset="0"/>
              <a:cs typeface="Times New Roman" panose="02020603050405020304" pitchFamily="18" charset="0"/>
            </a:endParaRPr>
          </a:p>
        </p:txBody>
      </p:sp>
      <p:sp>
        <p:nvSpPr>
          <p:cNvPr id="4" name="Стрелка вправо 3"/>
          <p:cNvSpPr/>
          <p:nvPr/>
        </p:nvSpPr>
        <p:spPr>
          <a:xfrm>
            <a:off x="5653455" y="2883300"/>
            <a:ext cx="920995" cy="362136"/>
          </a:xfrm>
          <a:prstGeom prst="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право 9"/>
          <p:cNvSpPr/>
          <p:nvPr/>
        </p:nvSpPr>
        <p:spPr>
          <a:xfrm>
            <a:off x="5620485" y="1541744"/>
            <a:ext cx="927587" cy="395653"/>
          </a:xfrm>
          <a:prstGeom prst="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2" name="Стрелка вправо 11"/>
          <p:cNvSpPr/>
          <p:nvPr/>
        </p:nvSpPr>
        <p:spPr>
          <a:xfrm>
            <a:off x="5706209" y="4242896"/>
            <a:ext cx="888022" cy="414946"/>
          </a:xfrm>
          <a:prstGeom prst="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3" name="Стрелка вправо 12"/>
          <p:cNvSpPr/>
          <p:nvPr/>
        </p:nvSpPr>
        <p:spPr>
          <a:xfrm>
            <a:off x="5653454" y="5590296"/>
            <a:ext cx="927588" cy="401840"/>
          </a:xfrm>
          <a:prstGeom prst="rightArrow">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5" name="Скругленный прямоугольник 4"/>
          <p:cNvSpPr/>
          <p:nvPr/>
        </p:nvSpPr>
        <p:spPr>
          <a:xfrm>
            <a:off x="6594231" y="1273125"/>
            <a:ext cx="4783015" cy="2246138"/>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lgn="just">
              <a:buAutoNum type="arabicPeriod"/>
            </a:pPr>
            <a:endParaRPr lang="ru-RU" sz="1000" dirty="0" smtClean="0">
              <a:solidFill>
                <a:schemeClr val="tx1"/>
              </a:solidFill>
              <a:latin typeface="Times New Roman" panose="02020603050405020304" pitchFamily="18" charset="0"/>
              <a:cs typeface="Times New Roman" panose="02020603050405020304" pitchFamily="18" charset="0"/>
            </a:endParaRPr>
          </a:p>
          <a:p>
            <a:pPr algn="just"/>
            <a:r>
              <a:rPr lang="ru-RU" sz="950" b="1" dirty="0" smtClean="0">
                <a:solidFill>
                  <a:schemeClr val="tx1"/>
                </a:solidFill>
                <a:latin typeface="Times New Roman" panose="02020603050405020304" pitchFamily="18" charset="0"/>
                <a:cs typeface="Times New Roman" panose="02020603050405020304" pitchFamily="18" charset="0"/>
              </a:rPr>
              <a:t>Установлены:</a:t>
            </a:r>
          </a:p>
          <a:p>
            <a:pPr algn="just"/>
            <a:r>
              <a:rPr lang="ru-RU" sz="950" dirty="0" smtClean="0">
                <a:solidFill>
                  <a:schemeClr val="tx1"/>
                </a:solidFill>
                <a:latin typeface="Times New Roman" panose="02020603050405020304" pitchFamily="18" charset="0"/>
                <a:cs typeface="Times New Roman" panose="02020603050405020304" pitchFamily="18" charset="0"/>
              </a:rPr>
              <a:t>Критерии отбора для включения в Территориальный план мероприятий для мероприятий:</a:t>
            </a:r>
          </a:p>
          <a:p>
            <a:pPr lvl="0"/>
            <a:r>
              <a:rPr lang="ru-RU" sz="1000" dirty="0" smtClean="0">
                <a:solidFill>
                  <a:schemeClr val="tx1"/>
                </a:solidFill>
                <a:latin typeface="Times New Roman" panose="02020603050405020304" pitchFamily="18" charset="0"/>
                <a:cs typeface="Times New Roman" panose="02020603050405020304" pitchFamily="18" charset="0"/>
              </a:rPr>
              <a:t>1. Дополнительного профессионального образования </a:t>
            </a:r>
            <a:r>
              <a:rPr lang="ru-RU" sz="1000" dirty="0">
                <a:solidFill>
                  <a:schemeClr val="tx1"/>
                </a:solidFill>
                <a:latin typeface="Times New Roman" panose="02020603050405020304" pitchFamily="18" charset="0"/>
                <a:cs typeface="Times New Roman" panose="02020603050405020304" pitchFamily="18" charset="0"/>
              </a:rPr>
              <a:t>по программам повышения </a:t>
            </a:r>
            <a:r>
              <a:rPr lang="ru-RU" sz="1000" dirty="0" smtClean="0">
                <a:solidFill>
                  <a:schemeClr val="tx1"/>
                </a:solidFill>
                <a:latin typeface="Times New Roman" panose="02020603050405020304" pitchFamily="18" charset="0"/>
                <a:cs typeface="Times New Roman" panose="02020603050405020304" pitchFamily="18" charset="0"/>
              </a:rPr>
              <a:t>квалификации.</a:t>
            </a:r>
          </a:p>
          <a:p>
            <a:pPr lvl="0"/>
            <a:r>
              <a:rPr lang="ru-RU" sz="1000" dirty="0" smtClean="0">
                <a:solidFill>
                  <a:schemeClr val="tx1"/>
                </a:solidFill>
                <a:latin typeface="Times New Roman" panose="02020603050405020304" pitchFamily="18" charset="0"/>
                <a:cs typeface="Times New Roman" panose="02020603050405020304" pitchFamily="18" charset="0"/>
              </a:rPr>
              <a:t>2. Приобретения медицинского оборудования.</a:t>
            </a:r>
          </a:p>
          <a:p>
            <a:pPr lvl="0"/>
            <a:r>
              <a:rPr lang="ru-RU" sz="1000" dirty="0" smtClean="0">
                <a:solidFill>
                  <a:schemeClr val="tx1"/>
                </a:solidFill>
                <a:latin typeface="Times New Roman" panose="02020603050405020304" pitchFamily="18" charset="0"/>
                <a:cs typeface="Times New Roman" panose="02020603050405020304" pitchFamily="18" charset="0"/>
              </a:rPr>
              <a:t>3. Проведения </a:t>
            </a:r>
            <a:r>
              <a:rPr lang="ru-RU" sz="1000" dirty="0">
                <a:solidFill>
                  <a:schemeClr val="tx1"/>
                </a:solidFill>
                <a:latin typeface="Times New Roman" panose="02020603050405020304" pitchFamily="18" charset="0"/>
                <a:cs typeface="Times New Roman" panose="02020603050405020304" pitchFamily="18" charset="0"/>
              </a:rPr>
              <a:t>ремонта </a:t>
            </a:r>
            <a:r>
              <a:rPr lang="ru-RU" sz="1000" dirty="0" smtClean="0">
                <a:solidFill>
                  <a:schemeClr val="tx1"/>
                </a:solidFill>
                <a:latin typeface="Times New Roman" panose="02020603050405020304" pitchFamily="18" charset="0"/>
                <a:cs typeface="Times New Roman" panose="02020603050405020304" pitchFamily="18" charset="0"/>
              </a:rPr>
              <a:t>медицинского оборудования.</a:t>
            </a:r>
            <a:endParaRPr lang="ru-RU" sz="1000" dirty="0">
              <a:solidFill>
                <a:schemeClr val="tx1"/>
              </a:solidFill>
              <a:latin typeface="Times New Roman" panose="02020603050405020304" pitchFamily="18" charset="0"/>
              <a:cs typeface="Times New Roman" panose="02020603050405020304" pitchFamily="18" charset="0"/>
            </a:endParaRPr>
          </a:p>
          <a:p>
            <a:pPr marL="228600" indent="-228600" algn="just">
              <a:buAutoNum type="arabicPeriod"/>
            </a:pPr>
            <a:endParaRPr lang="ru-RU" sz="1000" dirty="0" smtClean="0">
              <a:solidFill>
                <a:schemeClr val="tx1"/>
              </a:solidFill>
              <a:latin typeface="Times New Roman" panose="02020603050405020304" pitchFamily="18" charset="0"/>
              <a:cs typeface="Times New Roman" panose="02020603050405020304" pitchFamily="18" charset="0"/>
            </a:endParaRPr>
          </a:p>
          <a:p>
            <a:pPr algn="just"/>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16" name="Скругленный прямоугольник 15"/>
          <p:cNvSpPr/>
          <p:nvPr/>
        </p:nvSpPr>
        <p:spPr>
          <a:xfrm>
            <a:off x="6574450" y="3977838"/>
            <a:ext cx="4906111" cy="1009124"/>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lgn="just">
              <a:buAutoNum type="arabicPeriod"/>
            </a:pPr>
            <a:endParaRPr lang="ru-RU" sz="1000" dirty="0" smtClean="0">
              <a:solidFill>
                <a:schemeClr val="tx1"/>
              </a:solidFill>
              <a:latin typeface="Times New Roman" panose="02020603050405020304" pitchFamily="18" charset="0"/>
              <a:cs typeface="Times New Roman" panose="02020603050405020304" pitchFamily="18" charset="0"/>
            </a:endParaRPr>
          </a:p>
          <a:p>
            <a:pPr algn="just"/>
            <a:r>
              <a:rPr lang="ru-RU" sz="950" b="1" dirty="0" smtClean="0">
                <a:solidFill>
                  <a:schemeClr val="tx1"/>
                </a:solidFill>
                <a:latin typeface="Times New Roman" panose="02020603050405020304" pitchFamily="18" charset="0"/>
                <a:cs typeface="Times New Roman" panose="02020603050405020304" pitchFamily="18" charset="0"/>
              </a:rPr>
              <a:t>Установлены:</a:t>
            </a:r>
          </a:p>
          <a:p>
            <a:pPr marL="228600" indent="-228600" algn="just">
              <a:buAutoNum type="arabicPeriod"/>
            </a:pPr>
            <a:r>
              <a:rPr lang="ru-RU" sz="950" dirty="0" smtClean="0">
                <a:solidFill>
                  <a:schemeClr val="tx1"/>
                </a:solidFill>
                <a:latin typeface="Times New Roman" panose="02020603050405020304" pitchFamily="18" charset="0"/>
                <a:cs typeface="Times New Roman" panose="02020603050405020304" pitchFamily="18" charset="0"/>
              </a:rPr>
              <a:t>Состав комиссии.</a:t>
            </a:r>
          </a:p>
          <a:p>
            <a:pPr marL="228600" indent="-228600" algn="just">
              <a:buAutoNum type="arabicPeriod"/>
            </a:pPr>
            <a:r>
              <a:rPr lang="ru-RU" sz="950" dirty="0" smtClean="0">
                <a:solidFill>
                  <a:schemeClr val="tx1"/>
                </a:solidFill>
                <a:latin typeface="Times New Roman" panose="02020603050405020304" pitchFamily="18" charset="0"/>
                <a:cs typeface="Times New Roman" panose="02020603050405020304" pitchFamily="18" charset="0"/>
              </a:rPr>
              <a:t>Функции и организация работы.</a:t>
            </a:r>
          </a:p>
          <a:p>
            <a:pPr algn="just"/>
            <a:endParaRPr lang="ru-RU" sz="950" dirty="0" smtClean="0">
              <a:solidFill>
                <a:schemeClr val="tx1"/>
              </a:solidFill>
              <a:latin typeface="Times New Roman" panose="02020603050405020304" pitchFamily="18" charset="0"/>
              <a:cs typeface="Times New Roman" panose="02020603050405020304" pitchFamily="18" charset="0"/>
            </a:endParaRPr>
          </a:p>
        </p:txBody>
      </p:sp>
      <p:sp>
        <p:nvSpPr>
          <p:cNvPr id="17" name="Скругленный прямоугольник 16"/>
          <p:cNvSpPr/>
          <p:nvPr/>
        </p:nvSpPr>
        <p:spPr>
          <a:xfrm>
            <a:off x="6594231" y="5298826"/>
            <a:ext cx="4906111" cy="1009124"/>
          </a:xfrm>
          <a:prstGeom prst="roundRec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28600" indent="-228600" algn="just">
              <a:buAutoNum type="arabicPeriod"/>
            </a:pPr>
            <a:endParaRPr lang="ru-RU" sz="1000" dirty="0" smtClean="0">
              <a:solidFill>
                <a:schemeClr val="tx1"/>
              </a:solidFill>
              <a:latin typeface="Times New Roman" panose="02020603050405020304" pitchFamily="18" charset="0"/>
              <a:cs typeface="Times New Roman" panose="02020603050405020304" pitchFamily="18" charset="0"/>
            </a:endParaRPr>
          </a:p>
          <a:p>
            <a:pPr algn="just"/>
            <a:r>
              <a:rPr lang="ru-RU" sz="950" b="1" dirty="0" smtClean="0">
                <a:solidFill>
                  <a:schemeClr val="tx1"/>
                </a:solidFill>
                <a:latin typeface="Times New Roman" panose="02020603050405020304" pitchFamily="18" charset="0"/>
                <a:cs typeface="Times New Roman" panose="02020603050405020304" pitchFamily="18" charset="0"/>
              </a:rPr>
              <a:t>Установлены:</a:t>
            </a:r>
          </a:p>
          <a:p>
            <a:pPr marL="228600" indent="-228600" algn="just">
              <a:buAutoNum type="arabicPeriod"/>
            </a:pPr>
            <a:r>
              <a:rPr lang="ru-RU" sz="950" dirty="0" smtClean="0">
                <a:solidFill>
                  <a:schemeClr val="tx1"/>
                </a:solidFill>
                <a:latin typeface="Times New Roman" panose="02020603050405020304" pitchFamily="18" charset="0"/>
                <a:cs typeface="Times New Roman" panose="02020603050405020304" pitchFamily="18" charset="0"/>
              </a:rPr>
              <a:t>Форма отчетности.</a:t>
            </a:r>
          </a:p>
          <a:p>
            <a:pPr marL="228600" indent="-228600" algn="just">
              <a:buAutoNum type="arabicPeriod"/>
            </a:pPr>
            <a:r>
              <a:rPr lang="ru-RU" sz="950" dirty="0" smtClean="0">
                <a:solidFill>
                  <a:schemeClr val="tx1"/>
                </a:solidFill>
                <a:latin typeface="Times New Roman" panose="02020603050405020304" pitchFamily="18" charset="0"/>
                <a:cs typeface="Times New Roman" panose="02020603050405020304" pitchFamily="18" charset="0"/>
              </a:rPr>
              <a:t>Порядок, сроки представления отчётности.</a:t>
            </a:r>
          </a:p>
          <a:p>
            <a:pPr algn="just"/>
            <a:endParaRPr lang="ru-RU" sz="950" dirty="0" smtClean="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7257917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365129" y="246001"/>
            <a:ext cx="9765933" cy="677191"/>
          </a:xfrm>
        </p:spPr>
        <p:txBody>
          <a:bodyPr>
            <a:normAutofit/>
          </a:bodyPr>
          <a:lstStyle/>
          <a:p>
            <a:r>
              <a:rPr lang="ru-RU" sz="1800" b="1" dirty="0" smtClean="0">
                <a:solidFill>
                  <a:schemeClr val="tx1"/>
                </a:solidFill>
                <a:latin typeface="Times New Roman" panose="02020603050405020304" pitchFamily="18" charset="0"/>
                <a:cs typeface="Times New Roman" panose="02020603050405020304" pitchFamily="18" charset="0"/>
              </a:rPr>
              <a:t>МЕХАНИЗМ ФИНАНСОВОГО ОБЕНСПЕЧЕНИЯ МЕРОПРИЯИЙ ИЗ СРЕДСТВ </a:t>
            </a:r>
            <a:r>
              <a:rPr lang="ru-RU" sz="1800" b="1" dirty="0">
                <a:solidFill>
                  <a:schemeClr val="tx1"/>
                </a:solidFill>
                <a:latin typeface="Times New Roman" panose="02020603050405020304" pitchFamily="18" charset="0"/>
                <a:cs typeface="Times New Roman" panose="02020603050405020304" pitchFamily="18" charset="0"/>
              </a:rPr>
              <a:t>НОРМИРОВАННОГО</a:t>
            </a:r>
            <a:r>
              <a:rPr lang="en-US" sz="1800" b="1" dirty="0">
                <a:solidFill>
                  <a:schemeClr val="tx1"/>
                </a:solidFill>
                <a:latin typeface="Times New Roman" panose="02020603050405020304" pitchFamily="18" charset="0"/>
                <a:cs typeface="Times New Roman" panose="02020603050405020304" pitchFamily="18" charset="0"/>
              </a:rPr>
              <a:t> </a:t>
            </a:r>
            <a:r>
              <a:rPr lang="ru-RU" sz="1800" b="1" dirty="0">
                <a:solidFill>
                  <a:schemeClr val="tx1"/>
                </a:solidFill>
                <a:latin typeface="Times New Roman" panose="02020603050405020304" pitchFamily="18" charset="0"/>
                <a:cs typeface="Times New Roman" panose="02020603050405020304" pitchFamily="18" charset="0"/>
              </a:rPr>
              <a:t>СТРАХОВОГО ЗАПАСА ТФОМС</a:t>
            </a:r>
            <a:r>
              <a:rPr lang="en-US" sz="1800" b="1" dirty="0">
                <a:solidFill>
                  <a:schemeClr val="tx1"/>
                </a:solidFill>
                <a:latin typeface="Times New Roman" panose="02020603050405020304" pitchFamily="18" charset="0"/>
                <a:cs typeface="Times New Roman" panose="02020603050405020304" pitchFamily="18" charset="0"/>
              </a:rPr>
              <a:t> </a:t>
            </a:r>
            <a:r>
              <a:rPr lang="ru-RU" sz="1800" b="1" dirty="0">
                <a:solidFill>
                  <a:schemeClr val="tx1"/>
                </a:solidFill>
                <a:latin typeface="Times New Roman" panose="02020603050405020304" pitchFamily="18" charset="0"/>
                <a:cs typeface="Times New Roman" panose="02020603050405020304" pitchFamily="18" charset="0"/>
              </a:rPr>
              <a:t>РА</a:t>
            </a:r>
          </a:p>
        </p:txBody>
      </p:sp>
      <p:pic>
        <p:nvPicPr>
          <p:cNvPr id="1028" name="Picture 4" descr="http://www.tfomsra.ru/images/gerb_width_220.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6537" y="105415"/>
            <a:ext cx="1198592" cy="926185"/>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https://moskvalux.ru/wp-content/uploads/2020/03/i.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2607" y="1172185"/>
            <a:ext cx="2681320" cy="1940291"/>
          </a:xfrm>
          <a:prstGeom prst="rect">
            <a:avLst/>
          </a:prstGeom>
          <a:noFill/>
          <a:extLst>
            <a:ext uri="{909E8E84-426E-40DD-AFC4-6F175D3DCCD1}">
              <a14:hiddenFill xmlns:a14="http://schemas.microsoft.com/office/drawing/2010/main">
                <a:solidFill>
                  <a:srgbClr val="FFFFFF"/>
                </a:solidFill>
              </a14:hiddenFill>
            </a:ext>
          </a:extLst>
        </p:spPr>
      </p:pic>
      <p:sp>
        <p:nvSpPr>
          <p:cNvPr id="3" name="Стрелка вправо 2"/>
          <p:cNvSpPr/>
          <p:nvPr/>
        </p:nvSpPr>
        <p:spPr>
          <a:xfrm>
            <a:off x="3209194" y="1172185"/>
            <a:ext cx="2743198" cy="1474300"/>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b="1" dirty="0" smtClean="0">
                <a:solidFill>
                  <a:schemeClr val="tx1"/>
                </a:solidFill>
                <a:latin typeface="Times New Roman" panose="02020603050405020304" pitchFamily="18" charset="0"/>
                <a:cs typeface="Times New Roman" panose="02020603050405020304" pitchFamily="18" charset="0"/>
              </a:rPr>
              <a:t>Заявки на включение в План мероприятий в ГИС ОМС</a:t>
            </a:r>
          </a:p>
          <a:p>
            <a:pPr algn="ctr"/>
            <a:r>
              <a:rPr lang="ru-RU" sz="1000" dirty="0" smtClean="0">
                <a:solidFill>
                  <a:schemeClr val="tx1"/>
                </a:solidFill>
                <a:latin typeface="Times New Roman" panose="02020603050405020304" pitchFamily="18" charset="0"/>
                <a:cs typeface="Times New Roman" panose="02020603050405020304" pitchFamily="18" charset="0"/>
              </a:rPr>
              <a:t>(не ранее 15 января и не позднее 1 октября текущего года)</a:t>
            </a:r>
            <a:endParaRPr lang="ru-RU" sz="1000" dirty="0">
              <a:solidFill>
                <a:schemeClr val="tx1"/>
              </a:solidFill>
              <a:latin typeface="Times New Roman" panose="02020603050405020304" pitchFamily="18" charset="0"/>
              <a:cs typeface="Times New Roman" panose="02020603050405020304" pitchFamily="18" charset="0"/>
            </a:endParaRPr>
          </a:p>
        </p:txBody>
      </p:sp>
      <p:pic>
        <p:nvPicPr>
          <p:cNvPr id="2052" name="Picture 4" descr="http://www.tfomsra.ru/images/gerb_width_220.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095" y="927010"/>
            <a:ext cx="2542486" cy="1964650"/>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https://avatars.mds.yandex.net/i?id=8fa0817eea1a2de578c0e34b013d8dcea1a5f794-5471070-images-thumbs&amp;n=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07742" y="4725207"/>
            <a:ext cx="2474178" cy="1854186"/>
          </a:xfrm>
          <a:prstGeom prst="rect">
            <a:avLst/>
          </a:prstGeom>
          <a:noFill/>
          <a:extLst>
            <a:ext uri="{909E8E84-426E-40DD-AFC4-6F175D3DCCD1}">
              <a14:hiddenFill xmlns:a14="http://schemas.microsoft.com/office/drawing/2010/main">
                <a:solidFill>
                  <a:srgbClr val="FFFFFF"/>
                </a:solidFill>
              </a14:hiddenFill>
            </a:ext>
          </a:extLst>
        </p:spPr>
      </p:pic>
      <p:sp>
        <p:nvSpPr>
          <p:cNvPr id="6" name="Стрелка вниз 5"/>
          <p:cNvSpPr/>
          <p:nvPr/>
        </p:nvSpPr>
        <p:spPr>
          <a:xfrm>
            <a:off x="7022093" y="2942390"/>
            <a:ext cx="1245475" cy="1690143"/>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b="1" dirty="0">
                <a:solidFill>
                  <a:schemeClr val="tx1"/>
                </a:solidFill>
                <a:latin typeface="Times New Roman" panose="02020603050405020304" pitchFamily="18" charset="0"/>
                <a:cs typeface="Times New Roman" panose="02020603050405020304" pitchFamily="18" charset="0"/>
              </a:rPr>
              <a:t>Заявки </a:t>
            </a:r>
          </a:p>
        </p:txBody>
      </p:sp>
      <p:sp>
        <p:nvSpPr>
          <p:cNvPr id="13" name="Прямоугольник 12"/>
          <p:cNvSpPr/>
          <p:nvPr/>
        </p:nvSpPr>
        <p:spPr>
          <a:xfrm>
            <a:off x="8790581" y="1427747"/>
            <a:ext cx="2954215" cy="118296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b="1" dirty="0">
                <a:solidFill>
                  <a:schemeClr val="tx1"/>
                </a:solidFill>
                <a:latin typeface="Times New Roman" panose="02020603050405020304" pitchFamily="18" charset="0"/>
                <a:cs typeface="Times New Roman" panose="02020603050405020304" pitchFamily="18" charset="0"/>
              </a:rPr>
              <a:t>ТФОМС </a:t>
            </a:r>
            <a:r>
              <a:rPr lang="ru-RU" sz="1000" b="1" dirty="0" smtClean="0">
                <a:solidFill>
                  <a:schemeClr val="tx1"/>
                </a:solidFill>
                <a:latin typeface="Times New Roman" panose="02020603050405020304" pitchFamily="18" charset="0"/>
                <a:cs typeface="Times New Roman" panose="02020603050405020304" pitchFamily="18" charset="0"/>
              </a:rPr>
              <a:t>РА рассматривает Заявки на соответствие, включенной информации и выносит резолюцию  «соответствует/не соответствует» </a:t>
            </a:r>
          </a:p>
          <a:p>
            <a:pPr algn="ctr"/>
            <a:r>
              <a:rPr lang="ru-RU" sz="1000" b="1" dirty="0" smtClean="0">
                <a:solidFill>
                  <a:schemeClr val="tx1"/>
                </a:solidFill>
                <a:latin typeface="Times New Roman" panose="02020603050405020304" pitchFamily="18" charset="0"/>
                <a:cs typeface="Times New Roman" panose="02020603050405020304" pitchFamily="18" charset="0"/>
              </a:rPr>
              <a:t> </a:t>
            </a:r>
            <a:r>
              <a:rPr lang="ru-RU" sz="1000" dirty="0" smtClean="0">
                <a:solidFill>
                  <a:schemeClr val="tx1"/>
                </a:solidFill>
                <a:latin typeface="Times New Roman" panose="02020603050405020304" pitchFamily="18" charset="0"/>
                <a:cs typeface="Times New Roman" panose="02020603050405020304" pitchFamily="18" charset="0"/>
              </a:rPr>
              <a:t>(в течение 5 рабочих дней)</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10" name="Прямоугольник 9"/>
          <p:cNvSpPr/>
          <p:nvPr/>
        </p:nvSpPr>
        <p:spPr>
          <a:xfrm>
            <a:off x="9100038" y="2942390"/>
            <a:ext cx="2514600" cy="1054085"/>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50" b="1" dirty="0" smtClean="0">
                <a:solidFill>
                  <a:schemeClr val="tx1"/>
                </a:solidFill>
                <a:latin typeface="Times New Roman" panose="02020603050405020304" pitchFamily="18" charset="0"/>
                <a:cs typeface="Times New Roman" panose="02020603050405020304" pitchFamily="18" charset="0"/>
              </a:rPr>
              <a:t>Заседание территориальной Комиссии проводятся ежеквартально в последнюю пятницу текущего квартала</a:t>
            </a:r>
            <a:endParaRPr lang="ru-RU" sz="1050" b="1" dirty="0">
              <a:latin typeface="Times New Roman" panose="02020603050405020304" pitchFamily="18" charset="0"/>
              <a:cs typeface="Times New Roman" panose="02020603050405020304" pitchFamily="18" charset="0"/>
            </a:endParaRPr>
          </a:p>
        </p:txBody>
      </p:sp>
      <p:sp>
        <p:nvSpPr>
          <p:cNvPr id="16" name="Стрелка влево 15"/>
          <p:cNvSpPr/>
          <p:nvPr/>
        </p:nvSpPr>
        <p:spPr>
          <a:xfrm>
            <a:off x="3878756" y="4437948"/>
            <a:ext cx="2486992" cy="1237047"/>
          </a:xfrm>
          <a:prstGeom prst="leftArrow">
            <a:avLst>
              <a:gd name="adj1" fmla="val 50000"/>
              <a:gd name="adj2" fmla="val 6361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b="1" dirty="0" smtClean="0">
                <a:solidFill>
                  <a:schemeClr val="tx1"/>
                </a:solidFill>
                <a:latin typeface="Times New Roman" panose="02020603050405020304" pitchFamily="18" charset="0"/>
                <a:cs typeface="Times New Roman" panose="02020603050405020304" pitchFamily="18" charset="0"/>
              </a:rPr>
              <a:t>Протокол в ГИС </a:t>
            </a:r>
            <a:r>
              <a:rPr lang="ru-RU" sz="1000" b="1" dirty="0">
                <a:solidFill>
                  <a:schemeClr val="tx1"/>
                </a:solidFill>
                <a:latin typeface="Times New Roman" panose="02020603050405020304" pitchFamily="18" charset="0"/>
                <a:cs typeface="Times New Roman" panose="02020603050405020304" pitchFamily="18" charset="0"/>
              </a:rPr>
              <a:t>ОМС </a:t>
            </a:r>
            <a:r>
              <a:rPr lang="ru-RU" sz="1000" b="1" dirty="0" smtClean="0">
                <a:solidFill>
                  <a:schemeClr val="tx1"/>
                </a:solidFill>
                <a:latin typeface="Times New Roman" panose="02020603050405020304" pitchFamily="18" charset="0"/>
                <a:cs typeface="Times New Roman" panose="02020603050405020304" pitchFamily="18" charset="0"/>
              </a:rPr>
              <a:t>с заключением </a:t>
            </a:r>
            <a:r>
              <a:rPr lang="ru-RU" sz="1000" b="1" dirty="0">
                <a:solidFill>
                  <a:schemeClr val="tx1"/>
                </a:solidFill>
                <a:latin typeface="Times New Roman" panose="02020603050405020304" pitchFamily="18" charset="0"/>
                <a:cs typeface="Times New Roman" panose="02020603050405020304" pitchFamily="18" charset="0"/>
              </a:rPr>
              <a:t>и </a:t>
            </a:r>
            <a:r>
              <a:rPr lang="ru-RU" sz="1000" b="1" dirty="0" smtClean="0">
                <a:solidFill>
                  <a:schemeClr val="tx1"/>
                </a:solidFill>
                <a:latin typeface="Times New Roman" panose="02020603050405020304" pitchFamily="18" charset="0"/>
                <a:cs typeface="Times New Roman" panose="02020603050405020304" pitchFamily="18" charset="0"/>
              </a:rPr>
              <a:t>решением </a:t>
            </a:r>
            <a:r>
              <a:rPr lang="ru-RU" sz="1000" b="1" dirty="0">
                <a:solidFill>
                  <a:schemeClr val="tx1"/>
                </a:solidFill>
                <a:latin typeface="Times New Roman" panose="02020603050405020304" pitchFamily="18" charset="0"/>
                <a:cs typeface="Times New Roman" panose="02020603050405020304" pitchFamily="18" charset="0"/>
              </a:rPr>
              <a:t>комиссии по каждому мероприятию</a:t>
            </a:r>
          </a:p>
        </p:txBody>
      </p:sp>
      <p:pic>
        <p:nvPicPr>
          <p:cNvPr id="17" name="Picture 2" descr="https://moskvalux.ru/wp-content/uploads/2020/03/i.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257083" y="4605959"/>
            <a:ext cx="2648751" cy="1916723"/>
          </a:xfrm>
          <a:prstGeom prst="rect">
            <a:avLst/>
          </a:prstGeom>
          <a:noFill/>
          <a:extLst>
            <a:ext uri="{909E8E84-426E-40DD-AFC4-6F175D3DCCD1}">
              <a14:hiddenFill xmlns:a14="http://schemas.microsoft.com/office/drawing/2010/main">
                <a:solidFill>
                  <a:srgbClr val="FFFFFF"/>
                </a:solidFill>
              </a14:hiddenFill>
            </a:ext>
          </a:extLst>
        </p:spPr>
      </p:pic>
      <p:sp>
        <p:nvSpPr>
          <p:cNvPr id="12" name="Прямоугольная выноска 11"/>
          <p:cNvSpPr/>
          <p:nvPr/>
        </p:nvSpPr>
        <p:spPr>
          <a:xfrm>
            <a:off x="8852133" y="4286622"/>
            <a:ext cx="3094687" cy="2236060"/>
          </a:xfrm>
          <a:prstGeom prst="wedgeRectCallout">
            <a:avLst>
              <a:gd name="adj1" fmla="val -59797"/>
              <a:gd name="adj2" fmla="val 1832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800" b="1" dirty="0" smtClean="0">
                <a:solidFill>
                  <a:schemeClr val="tx1"/>
                </a:solidFill>
                <a:latin typeface="Times New Roman" panose="02020603050405020304" pitchFamily="18" charset="0"/>
                <a:cs typeface="Times New Roman" panose="02020603050405020304" pitchFamily="18" charset="0"/>
              </a:rPr>
              <a:t>Оценивает </a:t>
            </a:r>
            <a:r>
              <a:rPr lang="ru-RU" sz="800" b="1" dirty="0">
                <a:solidFill>
                  <a:schemeClr val="tx1"/>
                </a:solidFill>
                <a:latin typeface="Times New Roman" panose="02020603050405020304" pitchFamily="18" charset="0"/>
                <a:cs typeface="Times New Roman" panose="02020603050405020304" pitchFamily="18" charset="0"/>
              </a:rPr>
              <a:t>заявки на соответствие включенных в них сведений о </a:t>
            </a:r>
            <a:r>
              <a:rPr lang="ru-RU" sz="800" b="1" dirty="0" smtClean="0">
                <a:solidFill>
                  <a:schemeClr val="tx1"/>
                </a:solidFill>
                <a:latin typeface="Times New Roman" panose="02020603050405020304" pitchFamily="18" charset="0"/>
                <a:cs typeface="Times New Roman" panose="02020603050405020304" pitchFamily="18" charset="0"/>
              </a:rPr>
              <a:t>мероприятиях </a:t>
            </a:r>
            <a:r>
              <a:rPr lang="ru-RU" sz="800" b="1" dirty="0" smtClean="0">
                <a:solidFill>
                  <a:srgbClr val="FF0000"/>
                </a:solidFill>
                <a:latin typeface="Times New Roman" panose="02020603050405020304" pitchFamily="18" charset="0"/>
                <a:cs typeface="Times New Roman" panose="02020603050405020304" pitchFamily="18" charset="0"/>
              </a:rPr>
              <a:t>критериям отбора мероприятий для включения в План мероприятий по каждой Заявке и</a:t>
            </a:r>
            <a:r>
              <a:rPr lang="ru-RU" sz="800" b="1" dirty="0" smtClean="0">
                <a:solidFill>
                  <a:srgbClr val="FF0000"/>
                </a:solidFill>
                <a:latin typeface="Times New Roman" panose="02020603050405020304" pitchFamily="18" charset="0"/>
                <a:cs typeface="Times New Roman" panose="02020603050405020304" pitchFamily="18" charset="0"/>
                <a:hlinkClick r:id="rId6"/>
              </a:rPr>
              <a:t> </a:t>
            </a:r>
            <a:r>
              <a:rPr lang="ru-RU" sz="800" b="1" dirty="0" smtClean="0">
                <a:solidFill>
                  <a:schemeClr val="tx1"/>
                </a:solidFill>
                <a:latin typeface="Times New Roman" panose="02020603050405020304" pitchFamily="18" charset="0"/>
                <a:cs typeface="Times New Roman" panose="02020603050405020304" pitchFamily="18" charset="0"/>
              </a:rPr>
              <a:t>выносит </a:t>
            </a:r>
            <a:r>
              <a:rPr lang="ru-RU" sz="800" b="1" dirty="0">
                <a:solidFill>
                  <a:schemeClr val="tx1"/>
                </a:solidFill>
                <a:latin typeface="Times New Roman" panose="02020603050405020304" pitchFamily="18" charset="0"/>
                <a:cs typeface="Times New Roman" panose="02020603050405020304" pitchFamily="18" charset="0"/>
              </a:rPr>
              <a:t>одно из следующих </a:t>
            </a:r>
            <a:r>
              <a:rPr lang="ru-RU" sz="800" b="1" dirty="0">
                <a:solidFill>
                  <a:srgbClr val="FF0000"/>
                </a:solidFill>
                <a:latin typeface="Times New Roman" panose="02020603050405020304" pitchFamily="18" charset="0"/>
                <a:cs typeface="Times New Roman" panose="02020603050405020304" pitchFamily="18" charset="0"/>
              </a:rPr>
              <a:t>заключений:</a:t>
            </a:r>
          </a:p>
          <a:p>
            <a:pPr marL="228600" indent="-228600">
              <a:buAutoNum type="arabicParenR"/>
            </a:pPr>
            <a:r>
              <a:rPr lang="ru-RU" sz="800" b="1" dirty="0" smtClean="0">
                <a:solidFill>
                  <a:schemeClr val="tx1"/>
                </a:solidFill>
                <a:latin typeface="Times New Roman" panose="02020603050405020304" pitchFamily="18" charset="0"/>
                <a:cs typeface="Times New Roman" panose="02020603050405020304" pitchFamily="18" charset="0"/>
              </a:rPr>
              <a:t>мероприятие </a:t>
            </a:r>
            <a:r>
              <a:rPr lang="ru-RU" sz="800" b="1" dirty="0">
                <a:solidFill>
                  <a:schemeClr val="tx1"/>
                </a:solidFill>
                <a:latin typeface="Times New Roman" panose="02020603050405020304" pitchFamily="18" charset="0"/>
                <a:cs typeface="Times New Roman" panose="02020603050405020304" pitchFamily="18" charset="0"/>
              </a:rPr>
              <a:t>не соответствует </a:t>
            </a:r>
            <a:r>
              <a:rPr lang="ru-RU" sz="800" b="1" dirty="0" smtClean="0">
                <a:solidFill>
                  <a:schemeClr val="tx1"/>
                </a:solidFill>
                <a:latin typeface="Times New Roman" panose="02020603050405020304" pitchFamily="18" charset="0"/>
                <a:cs typeface="Times New Roman" panose="02020603050405020304" pitchFamily="18" charset="0"/>
              </a:rPr>
              <a:t>критериям</a:t>
            </a:r>
          </a:p>
          <a:p>
            <a:r>
              <a:rPr lang="ru-RU" sz="800" b="1" dirty="0" smtClean="0">
                <a:solidFill>
                  <a:schemeClr val="tx1"/>
                </a:solidFill>
                <a:latin typeface="Times New Roman" panose="02020603050405020304" pitchFamily="18" charset="0"/>
                <a:cs typeface="Times New Roman" panose="02020603050405020304" pitchFamily="18" charset="0"/>
              </a:rPr>
              <a:t>2</a:t>
            </a:r>
            <a:r>
              <a:rPr lang="ru-RU" sz="800" b="1" dirty="0">
                <a:solidFill>
                  <a:schemeClr val="tx1"/>
                </a:solidFill>
                <a:latin typeface="Times New Roman" panose="02020603050405020304" pitchFamily="18" charset="0"/>
                <a:cs typeface="Times New Roman" panose="02020603050405020304" pitchFamily="18" charset="0"/>
              </a:rPr>
              <a:t>) мероприятие соответствует критериям;</a:t>
            </a:r>
          </a:p>
          <a:p>
            <a:r>
              <a:rPr lang="ru-RU" sz="800" b="1" dirty="0">
                <a:solidFill>
                  <a:schemeClr val="tx1"/>
                </a:solidFill>
                <a:latin typeface="Times New Roman" panose="02020603050405020304" pitchFamily="18" charset="0"/>
                <a:cs typeface="Times New Roman" panose="02020603050405020304" pitchFamily="18" charset="0"/>
              </a:rPr>
              <a:t>3) мероприятие дублирует иное мероприятие, включенное в </a:t>
            </a:r>
            <a:r>
              <a:rPr lang="ru-RU" sz="800" b="1" dirty="0" smtClean="0">
                <a:solidFill>
                  <a:schemeClr val="tx1"/>
                </a:solidFill>
                <a:latin typeface="Times New Roman" panose="02020603050405020304" pitchFamily="18" charset="0"/>
                <a:cs typeface="Times New Roman" panose="02020603050405020304" pitchFamily="18" charset="0"/>
              </a:rPr>
              <a:t>территориальный </a:t>
            </a:r>
            <a:r>
              <a:rPr lang="ru-RU" sz="800" b="1" dirty="0">
                <a:solidFill>
                  <a:schemeClr val="tx1"/>
                </a:solidFill>
                <a:latin typeface="Times New Roman" panose="02020603050405020304" pitchFamily="18" charset="0"/>
                <a:cs typeface="Times New Roman" panose="02020603050405020304" pitchFamily="18" charset="0"/>
              </a:rPr>
              <a:t>план </a:t>
            </a:r>
            <a:r>
              <a:rPr lang="ru-RU" sz="800" b="1" dirty="0" smtClean="0">
                <a:solidFill>
                  <a:schemeClr val="tx1"/>
                </a:solidFill>
                <a:latin typeface="Times New Roman" panose="02020603050405020304" pitchFamily="18" charset="0"/>
                <a:cs typeface="Times New Roman" panose="02020603050405020304" pitchFamily="18" charset="0"/>
              </a:rPr>
              <a:t>мероприятий</a:t>
            </a:r>
            <a:endParaRPr lang="ru-RU" sz="800" b="1" dirty="0">
              <a:solidFill>
                <a:schemeClr val="tx1"/>
              </a:solidFill>
              <a:latin typeface="Times New Roman" panose="02020603050405020304" pitchFamily="18" charset="0"/>
              <a:cs typeface="Times New Roman" panose="02020603050405020304" pitchFamily="18" charset="0"/>
            </a:endParaRPr>
          </a:p>
          <a:p>
            <a:endParaRPr lang="ru-RU" sz="800" b="1" dirty="0">
              <a:solidFill>
                <a:schemeClr val="tx1"/>
              </a:solidFill>
              <a:latin typeface="Times New Roman" panose="02020603050405020304" pitchFamily="18" charset="0"/>
              <a:cs typeface="Times New Roman" panose="02020603050405020304" pitchFamily="18" charset="0"/>
            </a:endParaRPr>
          </a:p>
          <a:p>
            <a:r>
              <a:rPr lang="ru-RU" sz="800" b="1" dirty="0">
                <a:solidFill>
                  <a:schemeClr val="tx1"/>
                </a:solidFill>
                <a:latin typeface="Times New Roman" panose="02020603050405020304" pitchFamily="18" charset="0"/>
                <a:cs typeface="Times New Roman" panose="02020603050405020304" pitchFamily="18" charset="0"/>
              </a:rPr>
              <a:t>На основании вынесенных заключений комиссия по каждому мероприятию, включенному в заявку на включение мероприятия в план мероприятий, принимает одно из следующих </a:t>
            </a:r>
            <a:r>
              <a:rPr lang="ru-RU" sz="800" b="1" dirty="0">
                <a:solidFill>
                  <a:srgbClr val="FF0000"/>
                </a:solidFill>
                <a:latin typeface="Times New Roman" panose="02020603050405020304" pitchFamily="18" charset="0"/>
                <a:cs typeface="Times New Roman" panose="02020603050405020304" pitchFamily="18" charset="0"/>
              </a:rPr>
              <a:t>решений:</a:t>
            </a:r>
          </a:p>
          <a:p>
            <a:r>
              <a:rPr lang="ru-RU" sz="800" b="1" dirty="0">
                <a:solidFill>
                  <a:schemeClr val="tx1"/>
                </a:solidFill>
                <a:latin typeface="Times New Roman" panose="02020603050405020304" pitchFamily="18" charset="0"/>
                <a:cs typeface="Times New Roman" panose="02020603050405020304" pitchFamily="18" charset="0"/>
              </a:rPr>
              <a:t>1) о включении мероприятия в план мероприятий;</a:t>
            </a:r>
          </a:p>
          <a:p>
            <a:r>
              <a:rPr lang="ru-RU" sz="800" b="1" dirty="0">
                <a:solidFill>
                  <a:schemeClr val="tx1"/>
                </a:solidFill>
                <a:latin typeface="Times New Roman" panose="02020603050405020304" pitchFamily="18" charset="0"/>
                <a:cs typeface="Times New Roman" panose="02020603050405020304" pitchFamily="18" charset="0"/>
              </a:rPr>
              <a:t>2) о </a:t>
            </a:r>
            <a:r>
              <a:rPr lang="ru-RU" sz="800" b="1" dirty="0" err="1">
                <a:solidFill>
                  <a:schemeClr val="tx1"/>
                </a:solidFill>
                <a:latin typeface="Times New Roman" panose="02020603050405020304" pitchFamily="18" charset="0"/>
                <a:cs typeface="Times New Roman" panose="02020603050405020304" pitchFamily="18" charset="0"/>
              </a:rPr>
              <a:t>невключении</a:t>
            </a:r>
            <a:r>
              <a:rPr lang="ru-RU" sz="800" b="1" dirty="0">
                <a:solidFill>
                  <a:schemeClr val="tx1"/>
                </a:solidFill>
                <a:latin typeface="Times New Roman" panose="02020603050405020304" pitchFamily="18" charset="0"/>
                <a:cs typeface="Times New Roman" panose="02020603050405020304" pitchFamily="18" charset="0"/>
              </a:rPr>
              <a:t> мероприятия в план мероприятий;</a:t>
            </a:r>
          </a:p>
          <a:p>
            <a:r>
              <a:rPr lang="ru-RU" sz="800" b="1" dirty="0">
                <a:solidFill>
                  <a:schemeClr val="tx1"/>
                </a:solidFill>
                <a:latin typeface="Times New Roman" panose="02020603050405020304" pitchFamily="18" charset="0"/>
                <a:cs typeface="Times New Roman" panose="02020603050405020304" pitchFamily="18" charset="0"/>
              </a:rPr>
              <a:t>3) о рассмотрении вопроса включения мероприятия в план мероприятий повторно на последующих заседаниях комиссии.</a:t>
            </a:r>
          </a:p>
        </p:txBody>
      </p:sp>
      <p:sp>
        <p:nvSpPr>
          <p:cNvPr id="20" name="Стрелка вправо 19"/>
          <p:cNvSpPr/>
          <p:nvPr/>
        </p:nvSpPr>
        <p:spPr>
          <a:xfrm>
            <a:off x="3866476" y="5429820"/>
            <a:ext cx="2576435" cy="1242247"/>
          </a:xfrm>
          <a:prstGeom prst="right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000" b="1" dirty="0">
                <a:solidFill>
                  <a:schemeClr val="tx1"/>
                </a:solidFill>
                <a:latin typeface="Times New Roman" panose="02020603050405020304" pitchFamily="18" charset="0"/>
                <a:cs typeface="Times New Roman" panose="02020603050405020304" pitchFamily="18" charset="0"/>
              </a:rPr>
              <a:t>Согласование и утверждение Плана мероприятий </a:t>
            </a:r>
            <a:endParaRPr lang="ru-RU" sz="1000" b="1" dirty="0" smtClean="0">
              <a:solidFill>
                <a:schemeClr val="tx1"/>
              </a:solidFill>
              <a:latin typeface="Times New Roman" panose="02020603050405020304" pitchFamily="18" charset="0"/>
              <a:cs typeface="Times New Roman" panose="02020603050405020304" pitchFamily="18" charset="0"/>
            </a:endParaRPr>
          </a:p>
          <a:p>
            <a:pPr algn="ctr"/>
            <a:r>
              <a:rPr lang="ru-RU" sz="1000" dirty="0" smtClean="0">
                <a:solidFill>
                  <a:schemeClr val="tx1"/>
                </a:solidFill>
                <a:latin typeface="Times New Roman" panose="02020603050405020304" pitchFamily="18" charset="0"/>
                <a:cs typeface="Times New Roman" panose="02020603050405020304" pitchFamily="18" charset="0"/>
              </a:rPr>
              <a:t>(в </a:t>
            </a:r>
            <a:r>
              <a:rPr lang="ru-RU" sz="1000" dirty="0">
                <a:solidFill>
                  <a:schemeClr val="tx1"/>
                </a:solidFill>
                <a:latin typeface="Times New Roman" panose="02020603050405020304" pitchFamily="18" charset="0"/>
                <a:cs typeface="Times New Roman" panose="02020603050405020304" pitchFamily="18" charset="0"/>
              </a:rPr>
              <a:t>течение </a:t>
            </a:r>
            <a:r>
              <a:rPr lang="ru-RU" sz="1000" dirty="0" smtClean="0">
                <a:solidFill>
                  <a:schemeClr val="tx1"/>
                </a:solidFill>
                <a:latin typeface="Times New Roman" panose="02020603050405020304" pitchFamily="18" charset="0"/>
                <a:cs typeface="Times New Roman" panose="02020603050405020304" pitchFamily="18" charset="0"/>
              </a:rPr>
              <a:t>2 </a:t>
            </a:r>
            <a:r>
              <a:rPr lang="ru-RU" sz="1000" dirty="0">
                <a:solidFill>
                  <a:schemeClr val="tx1"/>
                </a:solidFill>
                <a:latin typeface="Times New Roman" panose="02020603050405020304" pitchFamily="18" charset="0"/>
                <a:cs typeface="Times New Roman" panose="02020603050405020304" pitchFamily="18" charset="0"/>
              </a:rPr>
              <a:t>рабочих дней со дня их </a:t>
            </a:r>
            <a:r>
              <a:rPr lang="ru-RU" sz="1000" dirty="0" smtClean="0">
                <a:solidFill>
                  <a:schemeClr val="tx1"/>
                </a:solidFill>
                <a:latin typeface="Times New Roman" panose="02020603050405020304" pitchFamily="18" charset="0"/>
                <a:cs typeface="Times New Roman" panose="02020603050405020304" pitchFamily="18" charset="0"/>
              </a:rPr>
              <a:t>получения)</a:t>
            </a:r>
            <a:endParaRPr lang="ru-RU" sz="1000" dirty="0">
              <a:solidFill>
                <a:schemeClr val="tx1"/>
              </a:solidFill>
              <a:latin typeface="Times New Roman" panose="02020603050405020304" pitchFamily="18" charset="0"/>
              <a:cs typeface="Times New Roman" panose="02020603050405020304" pitchFamily="18" charset="0"/>
            </a:endParaRPr>
          </a:p>
        </p:txBody>
      </p:sp>
      <p:sp>
        <p:nvSpPr>
          <p:cNvPr id="22" name="Прямоугольник 21"/>
          <p:cNvSpPr/>
          <p:nvPr/>
        </p:nvSpPr>
        <p:spPr>
          <a:xfrm>
            <a:off x="166537" y="4826978"/>
            <a:ext cx="1198031" cy="184509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ru-RU" sz="800" b="1" dirty="0">
                <a:solidFill>
                  <a:schemeClr val="tx1"/>
                </a:solidFill>
                <a:latin typeface="Times New Roman" panose="02020603050405020304" pitchFamily="18" charset="0"/>
                <a:cs typeface="Times New Roman" panose="02020603050405020304" pitchFamily="18" charset="0"/>
              </a:rPr>
              <a:t>ТФОМС РА в течение 5 </a:t>
            </a:r>
            <a:r>
              <a:rPr lang="ru-RU" sz="800" b="1" dirty="0" smtClean="0">
                <a:solidFill>
                  <a:schemeClr val="tx1"/>
                </a:solidFill>
                <a:latin typeface="Times New Roman" panose="02020603050405020304" pitchFamily="18" charset="0"/>
                <a:cs typeface="Times New Roman" panose="02020603050405020304" pitchFamily="18" charset="0"/>
              </a:rPr>
              <a:t>рабочих дней </a:t>
            </a:r>
            <a:r>
              <a:rPr lang="ru-RU" sz="800" b="1" dirty="0">
                <a:solidFill>
                  <a:schemeClr val="tx1"/>
                </a:solidFill>
                <a:latin typeface="Times New Roman" panose="02020603050405020304" pitchFamily="18" charset="0"/>
                <a:cs typeface="Times New Roman" panose="02020603050405020304" pitchFamily="18" charset="0"/>
              </a:rPr>
              <a:t>со дня подписания протокола комиссии осуществляет формирование реестровых записей по мероприятиям, по которым комиссией принято решение о включении в план </a:t>
            </a:r>
            <a:r>
              <a:rPr lang="ru-RU" sz="800" b="1" dirty="0" smtClean="0">
                <a:solidFill>
                  <a:schemeClr val="tx1"/>
                </a:solidFill>
                <a:latin typeface="Times New Roman" panose="02020603050405020304" pitchFamily="18" charset="0"/>
                <a:cs typeface="Times New Roman" panose="02020603050405020304" pitchFamily="18" charset="0"/>
              </a:rPr>
              <a:t>мероприятий</a:t>
            </a:r>
            <a:endParaRPr lang="ru-RU" sz="800" b="1" dirty="0">
              <a:solidFill>
                <a:schemeClr val="tx1"/>
              </a:solidFill>
              <a:latin typeface="Times New Roman" panose="02020603050405020304" pitchFamily="18" charset="0"/>
              <a:cs typeface="Times New Roman" panose="02020603050405020304" pitchFamily="18" charset="0"/>
            </a:endParaRPr>
          </a:p>
        </p:txBody>
      </p:sp>
      <p:sp>
        <p:nvSpPr>
          <p:cNvPr id="15" name="Блок-схема: несколько документов 14"/>
          <p:cNvSpPr/>
          <p:nvPr/>
        </p:nvSpPr>
        <p:spPr>
          <a:xfrm>
            <a:off x="1159589" y="3333495"/>
            <a:ext cx="1934307" cy="1006135"/>
          </a:xfrm>
          <a:prstGeom prst="flowChartMultidocument">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smtClean="0">
                <a:solidFill>
                  <a:srgbClr val="FF0000"/>
                </a:solidFill>
                <a:latin typeface="Franklin Gothic Medium Cond" panose="020B0606030402020204" pitchFamily="34" charset="0"/>
                <a:cs typeface="Times New Roman" panose="02020603050405020304" pitchFamily="18" charset="0"/>
              </a:rPr>
              <a:t>План мероприятий</a:t>
            </a:r>
            <a:endParaRPr lang="ru-RU" b="1" dirty="0">
              <a:solidFill>
                <a:srgbClr val="FF0000"/>
              </a:solidFill>
              <a:latin typeface="Franklin Gothic Medium Cond" panose="020B0606030402020204" pitchFamily="34" charset="0"/>
              <a:cs typeface="Times New Roman" panose="02020603050405020304" pitchFamily="18" charset="0"/>
            </a:endParaRPr>
          </a:p>
        </p:txBody>
      </p:sp>
      <p:sp>
        <p:nvSpPr>
          <p:cNvPr id="18" name="Стрелка вверх 17"/>
          <p:cNvSpPr/>
          <p:nvPr/>
        </p:nvSpPr>
        <p:spPr>
          <a:xfrm>
            <a:off x="1965824" y="4315666"/>
            <a:ext cx="321835" cy="383949"/>
          </a:xfrm>
          <a:prstGeom prst="up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26" name="Стрелка вверх 25"/>
          <p:cNvSpPr/>
          <p:nvPr/>
        </p:nvSpPr>
        <p:spPr>
          <a:xfrm>
            <a:off x="1898416" y="2869112"/>
            <a:ext cx="321835" cy="383949"/>
          </a:xfrm>
          <a:prstGeom prst="up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1972952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www.tfomsra.ru/images/gerb_width_220.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6537" y="105415"/>
            <a:ext cx="1198592" cy="926185"/>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169378" y="2611315"/>
            <a:ext cx="8466992" cy="830997"/>
          </a:xfrm>
          <a:prstGeom prst="rect">
            <a:avLst/>
          </a:prstGeom>
          <a:noFill/>
        </p:spPr>
        <p:txBody>
          <a:bodyPr wrap="square" rtlCol="0">
            <a:spAutoFit/>
          </a:bodyPr>
          <a:lstStyle/>
          <a:p>
            <a:pPr algn="ctr"/>
            <a:r>
              <a:rPr lang="ru-RU" sz="4800" dirty="0" smtClean="0">
                <a:latin typeface="Times New Roman" panose="02020603050405020304" pitchFamily="18" charset="0"/>
                <a:cs typeface="Times New Roman" panose="02020603050405020304" pitchFamily="18" charset="0"/>
              </a:rPr>
              <a:t>Спасибо за внимание!</a:t>
            </a:r>
            <a:endParaRPr lang="ru-RU" sz="4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16618576"/>
      </p:ext>
    </p:extLst>
  </p:cSld>
  <p:clrMapOvr>
    <a:masterClrMapping/>
  </p:clrMapOvr>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849</TotalTime>
  <Words>1194</Words>
  <Application>Microsoft Office PowerPoint</Application>
  <PresentationFormat>Широкоэкранный</PresentationFormat>
  <Paragraphs>95</Paragraphs>
  <Slides>7</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7</vt:i4>
      </vt:variant>
    </vt:vector>
  </HeadingPairs>
  <TitlesOfParts>
    <vt:vector size="13" baseType="lpstr">
      <vt:lpstr>Arial</vt:lpstr>
      <vt:lpstr>Franklin Gothic Medium Cond</vt:lpstr>
      <vt:lpstr>Times New Roman</vt:lpstr>
      <vt:lpstr>Trebuchet MS</vt:lpstr>
      <vt:lpstr>Wingdings 3</vt:lpstr>
      <vt:lpstr>Аспект</vt:lpstr>
      <vt:lpstr>          ТЕРРИТОРИАЛЬНЫЙ ФОНД ОБЯЗАТЕЛЬНОГО МЕДИЦИНСКОГО СТРАХОВАНИЯ                                                                                         РЕПСУБЛИКИ АЛТАЙ</vt:lpstr>
      <vt:lpstr>НАПРАВЛЕНИЯ ИСПОЛЬЗОВАНИЯ СРЕДСТВ НОРМИРОВАННОГО СТРАХОВОГО ЗАПАСА ТФОМС РА МЕДИЦИНСКИМИ ОРГАНИЗАЦИЯМ </vt:lpstr>
      <vt:lpstr>НОВОВВЕДЕНИЯ</vt:lpstr>
      <vt:lpstr>НОРМАТИВНЫЕ ПРАВОВЫЕ АКТЫ ПО ИСПОЛЬЗОВАНИЮ СРЕДСТВ НОРМИРОВАННОГО СТРАХОВОГО ЗАПАСА ТФОМС РА</vt:lpstr>
      <vt:lpstr>НОРМАТИВНЫЕ ПРАВОВЫЕ АКТЫ ПО ИСПОЛЬЗОВАНИЮ СРЕДСТВ НОРМИРОВАННОГО СТРАХОВОГО ЗАПАСА ТФОМС РА</vt:lpstr>
      <vt:lpstr>МЕХАНИЗМ ФИНАНСОВОГО ОБЕНСПЕЧЕНИЯ МЕРОПРИЯИЙ ИЗ СРЕДСТВ НОРМИРОВАННОГО СТРАХОВОГО ЗАПАСА ТФОМС РА</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Территориальный фонд обязательного медицинского страхования Республики Алтай</dc:title>
  <dc:creator>Пользователь Windows</dc:creator>
  <cp:lastModifiedBy>Пользователь Windows</cp:lastModifiedBy>
  <cp:revision>62</cp:revision>
  <cp:lastPrinted>2023-02-02T12:38:14Z</cp:lastPrinted>
  <dcterms:created xsi:type="dcterms:W3CDTF">2022-04-13T02:48:20Z</dcterms:created>
  <dcterms:modified xsi:type="dcterms:W3CDTF">2023-02-03T02:09:25Z</dcterms:modified>
</cp:coreProperties>
</file>