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9" r:id="rId4"/>
    <p:sldId id="265" r:id="rId5"/>
    <p:sldId id="260" r:id="rId6"/>
    <p:sldId id="262" r:id="rId7"/>
    <p:sldId id="270" r:id="rId8"/>
    <p:sldId id="267" r:id="rId9"/>
    <p:sldId id="272" r:id="rId10"/>
    <p:sldId id="273" r:id="rId11"/>
    <p:sldId id="269" r:id="rId12"/>
  </p:sldIdLst>
  <p:sldSz cx="12192000" cy="6858000"/>
  <p:notesSz cx="6792913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FED0-1A97-433F-BD4E-67716BC7D3D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B067-AB10-42A6-B72B-F745E66C3A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456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FED0-1A97-433F-BD4E-67716BC7D3D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B067-AB10-42A6-B72B-F745E66C3A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613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FED0-1A97-433F-BD4E-67716BC7D3D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B067-AB10-42A6-B72B-F745E66C3A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575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FED0-1A97-433F-BD4E-67716BC7D3D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B067-AB10-42A6-B72B-F745E66C3A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000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FED0-1A97-433F-BD4E-67716BC7D3D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B067-AB10-42A6-B72B-F745E66C3A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215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FED0-1A97-433F-BD4E-67716BC7D3D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B067-AB10-42A6-B72B-F745E66C3A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136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FED0-1A97-433F-BD4E-67716BC7D3D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B067-AB10-42A6-B72B-F745E66C3A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61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FED0-1A97-433F-BD4E-67716BC7D3D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B067-AB10-42A6-B72B-F745E66C3A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578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FED0-1A97-433F-BD4E-67716BC7D3D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B067-AB10-42A6-B72B-F745E66C3A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286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FED0-1A97-433F-BD4E-67716BC7D3D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B067-AB10-42A6-B72B-F745E66C3A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116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FED0-1A97-433F-BD4E-67716BC7D3D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B067-AB10-42A6-B72B-F745E66C3A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503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2FED0-1A97-433F-BD4E-67716BC7D3D8}" type="datetimeFigureOut">
              <a:rPr lang="ru-RU" smtClean="0"/>
              <a:t>03.02.2023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3B067-AB10-42A6-B72B-F745E66C3A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060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69" y="200898"/>
            <a:ext cx="2247365" cy="1990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7548" y="1453853"/>
            <a:ext cx="9905445" cy="2316479"/>
          </a:xfrm>
        </p:spPr>
        <p:txBody>
          <a:bodyPr>
            <a:normAutofit fontScale="90000"/>
          </a:bodyPr>
          <a:lstStyle/>
          <a:p>
            <a:r>
              <a:rPr lang="ru-RU" alt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Порядок организации </a:t>
            </a:r>
            <a:r>
              <a:rPr lang="ru-RU" altLang="ru-RU" sz="4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проведения контроля объемов, сроков, качества и условий предоставления </a:t>
            </a:r>
            <a:r>
              <a:rPr lang="ru-RU" alt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медицинской помощи </a:t>
            </a:r>
            <a:r>
              <a:rPr lang="ru-RU" altLang="ru-RU" sz="4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обязательному медицинскому </a:t>
            </a:r>
            <a:r>
              <a:rPr lang="ru-RU" alt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страхованию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99641" y="5140853"/>
            <a:ext cx="4580153" cy="1717147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Ередеева Татьяна Николаевна</a:t>
            </a:r>
          </a:p>
          <a:p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</a:t>
            </a:r>
            <a:r>
              <a:rPr lang="ru-RU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ЗПЗ ТФОМС РА </a:t>
            </a:r>
            <a:endParaRPr lang="ru-RU" sz="2000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2000" spc="-1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Горно-Алтайск </a:t>
            </a:r>
          </a:p>
          <a:p>
            <a:pPr>
              <a:lnSpc>
                <a:spcPct val="100000"/>
              </a:lnSpc>
            </a:pPr>
            <a:r>
              <a:rPr lang="ru-RU" sz="2000" spc="-1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</a:t>
            </a:r>
            <a:r>
              <a:rPr lang="ru-RU" sz="2000" spc="-1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94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90171" y="2377440"/>
            <a:ext cx="3527586" cy="1254034"/>
          </a:xfrm>
          <a:prstGeom prst="roundRect">
            <a:avLst>
              <a:gd name="adj" fmla="val 1211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no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21.11.2011г.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323-ФЗ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основах здоровья</a:t>
            </a:r>
          </a:p>
          <a:p>
            <a:pPr algn="ctr" eaLnBrk="1" hangingPunct="1">
              <a:defRPr/>
            </a:pP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граждан  в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РФ»   </a:t>
            </a:r>
            <a:endParaRPr lang="ru-RU" alt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369240" y="3865042"/>
            <a:ext cx="3548517" cy="1952283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6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МЗ РФ от 19.03.2021 </a:t>
            </a:r>
            <a:r>
              <a:rPr lang="ru-RU" sz="16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6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231н «Об </a:t>
            </a:r>
            <a:r>
              <a:rPr lang="ru-RU" sz="16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порядка </a:t>
            </a:r>
            <a:r>
              <a:rPr lang="ru-RU" sz="16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</a:t>
            </a:r>
            <a:r>
              <a:rPr lang="ru-RU" sz="16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объемов, сроков, качества и условий предоставления медицинской помощи по </a:t>
            </a:r>
            <a:r>
              <a:rPr lang="ru-RU" sz="16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ОМС застрахованным лицам, а также ее финансового обеспечения»</a:t>
            </a:r>
            <a:endParaRPr lang="ru-RU" sz="1600" b="1" kern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22673" y="2371333"/>
            <a:ext cx="3027073" cy="1435742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sz="16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29.11.2010г.</a:t>
            </a:r>
            <a:endParaRPr lang="ru-RU" sz="1600" b="1" kern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6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326-ФЗ «Об </a:t>
            </a:r>
            <a:r>
              <a:rPr lang="ru-RU" sz="16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обязательном медицинском страховании в </a:t>
            </a:r>
            <a:r>
              <a:rPr lang="ru-RU" sz="16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РФ»  </a:t>
            </a:r>
            <a:endParaRPr lang="ru-RU" sz="1600" b="1" kern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43604" y="4193630"/>
            <a:ext cx="3027073" cy="1565139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обязательного медицинского страхования 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МЗ РФ от 28.02.2019 № 108н)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812749" y="408517"/>
            <a:ext cx="8414417" cy="116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Нормативно-правовая база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4271871" y="2021595"/>
            <a:ext cx="3496175" cy="3219758"/>
          </a:xfrm>
          <a:prstGeom prst="roundRect">
            <a:avLst>
              <a:gd name="adj" fmla="val 2937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4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Территориального фонда обязательного медицинского страхования Республики Алтай от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2022 года №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63.</a:t>
            </a:r>
            <a:endParaRPr lang="en-US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 проведения медико-экономического контроля реестров счетов на оплату медицинской помощи, оказанной в мед. организациях, участвующих в реализации территориальной программы ОМС РА </a:t>
            </a:r>
            <a:endParaRPr lang="ru-RU" alt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8" y="67155"/>
            <a:ext cx="2247365" cy="1990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971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12"/>
            <a:ext cx="2247365" cy="1990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7398" y="543045"/>
            <a:ext cx="9361161" cy="116695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контроля объемов, сроков, качества и условий предоставления медицинской помощи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778185"/>
              </p:ext>
            </p:extLst>
          </p:nvPr>
        </p:nvGraphicFramePr>
        <p:xfrm>
          <a:off x="604159" y="2067365"/>
          <a:ext cx="3133818" cy="4050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3818"/>
              </a:tblGrid>
              <a:tr h="104507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Медико-экономический контроль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(МЭК)</a:t>
                      </a:r>
                      <a:endParaRPr lang="ru-RU" sz="18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2861641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установление соответствия сведений об объемах оказанной медицинской помощи застрахованным лицам условиям договора на оказание и оплату медицинской помощи, территориальной программе ОМС, способам оплаты и тарифам на оплату медицинской помощи 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904055"/>
              </p:ext>
            </p:extLst>
          </p:nvPr>
        </p:nvGraphicFramePr>
        <p:xfrm>
          <a:off x="4335113" y="2046005"/>
          <a:ext cx="3388279" cy="4089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8279"/>
              </a:tblGrid>
              <a:tr h="11709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Медико-экономическая экспертиза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(МЭЭ)</a:t>
                      </a:r>
                      <a:endParaRPr lang="ru-RU" sz="18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2900749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установление соответствия фактических сроков</a:t>
                      </a:r>
                      <a:r>
                        <a:rPr lang="en-US" altLang="ru-RU" sz="1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оказания медицинской помощи, объема предъявленных к оплате медицинских услуг записям в первичной медицинской документации и учетно-отчетной документации медицинской организации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212134"/>
              </p:ext>
            </p:extLst>
          </p:nvPr>
        </p:nvGraphicFramePr>
        <p:xfrm>
          <a:off x="8327572" y="2027269"/>
          <a:ext cx="3388279" cy="40951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8279"/>
              </a:tblGrid>
              <a:tr h="118402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Экспертиза качества медицинской помощи  (ЭКМП)</a:t>
                      </a:r>
                      <a:endParaRPr lang="ru-RU" sz="18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2906434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выявление нарушений при оказании медицинской помощи, в том числе оценка своевременности ее оказания, правильности выбора методов профилактики, диагностики, лечения и реабилитации, степени достижения запланированного результата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173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48487" y="412998"/>
            <a:ext cx="9093683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Медико-экономический контроль (МЭК)</a:t>
            </a: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7945214" y="2225175"/>
            <a:ext cx="3541392" cy="17766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890" tIns="8890" rIns="8890" bIns="889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действительность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полиса обязательного медицинского страхования застрахованного лица на дату оказания медицинской помощи, а также соответствие персональных данных застрахованного лица, приведенных в реестре счета, сведениям, размещенным в едином регистре застрахованных лиц</a:t>
            </a:r>
            <a:endPara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1" name="Группа 40"/>
          <p:cNvGrpSpPr/>
          <p:nvPr/>
        </p:nvGrpSpPr>
        <p:grpSpPr>
          <a:xfrm>
            <a:off x="7945213" y="4265429"/>
            <a:ext cx="3541393" cy="2423022"/>
            <a:chOff x="5692156" y="2618680"/>
            <a:chExt cx="5268253" cy="1227705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5692156" y="2618680"/>
              <a:ext cx="5268253" cy="122770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Прямоугольник 42"/>
            <p:cNvSpPr/>
            <p:nvPr/>
          </p:nvSpPr>
          <p:spPr>
            <a:xfrm>
              <a:off x="5843017" y="2618680"/>
              <a:ext cx="4966532" cy="12277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соответствие </a:t>
              </a: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предъявленных на оплату счетов и реестров счетов на оплату медицинской </a:t>
              </a:r>
              <a:r>
                <a:rPr lang="ru-RU" sz="16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помощи требованиям </a:t>
              </a: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 их предъявлению и оформлению, установленным нормативными правовыми актами в сфере обязательного медицинского страхования и договорами по </a:t>
              </a:r>
              <a:r>
                <a:rPr lang="ru-RU" sz="16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обязательному </a:t>
              </a: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медицинскому страхованию или договорами в рамках базовой программы</a:t>
              </a:r>
              <a:endParaRPr lang="ru-RU" sz="1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6" name="Прямоугольник 45"/>
          <p:cNvSpPr/>
          <p:nvPr/>
        </p:nvSpPr>
        <p:spPr>
          <a:xfrm>
            <a:off x="546037" y="2056714"/>
            <a:ext cx="3930169" cy="194508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890" tIns="8890" rIns="8890" bIns="88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объемов и стоимости оказанной медицинской организацией медицинской помощи объемам предоставления и финансового обеспечения медицинской помощи, распределенным медицинской организации решением комиссии по разработке территориальной программы обязательного медицинского страхования</a:t>
            </a:r>
            <a:endPara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4706980" y="4630134"/>
            <a:ext cx="2701988" cy="13062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корректность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обоснованность применения способа оплаты медицинской помощи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706980" y="2551422"/>
            <a:ext cx="2701988" cy="15677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890" tIns="8890" rIns="8890" bIns="88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корректность и обоснованность применения тарифов на оплату медицинской помощи </a:t>
            </a:r>
            <a:endPara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546037" y="4265428"/>
            <a:ext cx="3930169" cy="24230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890" tIns="8890" rIns="8890" bIns="88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видов, форм и условий оказания медицинской помощи видам, формам и условиям оказания медицинской помощи, предусмотренным территориальной программой обязательного медицинского страхования и распределенным решением комиссии по разработке территориальной программы обязательного медицинского страхования медицинской организации</a:t>
            </a:r>
            <a:endPara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5" y="66521"/>
            <a:ext cx="2247365" cy="1990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5074958" y="1606886"/>
            <a:ext cx="1966032" cy="4498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890" tIns="8890" rIns="8890" bIns="8890" numCol="1" spcCol="1270" anchor="ctr" anchorCtr="0">
            <a:noAutofit/>
          </a:bodyPr>
          <a:lstStyle/>
          <a:p>
            <a:pPr lvl="0" algn="ctr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kern="1200" dirty="0" smtClean="0">
                <a:solidFill>
                  <a:schemeClr val="bg2">
                    <a:lumMod val="10000"/>
                  </a:schemeClr>
                </a:solidFill>
              </a:rPr>
              <a:t>Оценивается:</a:t>
            </a:r>
            <a:endParaRPr lang="ru-RU" sz="1600" b="1" kern="12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36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9476" y="529178"/>
            <a:ext cx="8861954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Медико-экономическая экспертиза (МЭЭ) </a:t>
            </a: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504421" y="2416540"/>
            <a:ext cx="1966032" cy="877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890" tIns="8890" rIns="8890" bIns="8890" numCol="1" spcCol="1270" anchor="ctr" anchorCtr="0">
            <a:noAutofit/>
          </a:bodyPr>
          <a:lstStyle/>
          <a:p>
            <a:pPr lvl="0" algn="ctr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kern="1200" dirty="0" smtClean="0"/>
              <a:t>я:</a:t>
            </a:r>
            <a:endParaRPr lang="ru-RU" sz="1600" b="1" kern="12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7332616" y="4032065"/>
            <a:ext cx="3910149" cy="24732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/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</a:t>
            </a:r>
            <a:r>
              <a:rPr lang="ru-RU" sz="1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оказании медицинской помощи рекомендаций по применению методов профилактики, диагностики, лечения и медицинской реабилитации, данных при проведении консультаций/консилиумов, с применением телемедицинских технологий медицинскими работниками федеральных государственных </a:t>
            </a:r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</a:t>
            </a:r>
            <a:endParaRPr lang="ru-RU" sz="16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7332617" y="2203841"/>
            <a:ext cx="3910149" cy="164534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/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</a:t>
            </a:r>
            <a:r>
              <a:rPr lang="ru-RU" sz="1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об оказанной застрахованному лицу медицинской помощи, приведенных в реестре счета, записям первичной медицинской документации и учетно-отчетной документации медицинской </a:t>
            </a:r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endParaRPr lang="ru-RU" sz="16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419890" y="2203839"/>
            <a:ext cx="3657207" cy="16453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/>
            <a:endParaRPr lang="ru-RU" sz="1400" dirty="0" smtClean="0"/>
          </a:p>
          <a:p>
            <a:pPr algn="just"/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</a:t>
            </a:r>
            <a:r>
              <a:rPr lang="ru-RU" sz="1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сроков ожидания медицинской помощи, </a:t>
            </a:r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диагностических </a:t>
            </a:r>
            <a:r>
              <a:rPr lang="ru-RU" sz="1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обследований и консультаций </a:t>
            </a:r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врачей-специалистов</a:t>
            </a:r>
            <a:endParaRPr lang="ru-RU" sz="16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390629" y="4032063"/>
            <a:ext cx="3686468" cy="24732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/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</a:t>
            </a:r>
            <a:r>
              <a:rPr lang="ru-RU" sz="1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оказанной застрахованному лицу медицинской помощи порядкам оказания медицинской помощи, стандартам медицинской помощи, клиническим рекомендациям в части своевременности назначения и проведения диагностических исследований и лечебных </a:t>
            </a:r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</a:t>
            </a:r>
            <a:endParaRPr lang="ru-RU" sz="16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5254009" y="1701847"/>
            <a:ext cx="1966032" cy="4498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890" tIns="8890" rIns="8890" bIns="8890" numCol="1" spcCol="1270" anchor="ctr" anchorCtr="0">
            <a:noAutofit/>
          </a:bodyPr>
          <a:lstStyle/>
          <a:p>
            <a:pPr lvl="0" algn="ctr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kern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Оценивается:</a:t>
            </a:r>
            <a:endParaRPr lang="ru-RU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" y="36715"/>
            <a:ext cx="2247365" cy="1990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093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7365" y="401068"/>
            <a:ext cx="9418592" cy="131499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Экспертиза качества медицинской помощи (ЭКМП)</a:t>
            </a: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7782" y="1646273"/>
            <a:ext cx="1819384" cy="55469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lvl="0" algn="ctr" defTabSz="8890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kern="1200" dirty="0"/>
              <a:t>Целевая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646357" y="2406024"/>
            <a:ext cx="2638697" cy="27046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проводится </a:t>
            </a:r>
            <a:r>
              <a:rPr lang="ru-RU" sz="1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экспертом качества медицинской помощи, включенным в единый реестр экспертов качества медицинской </a:t>
            </a:r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помощи, </a:t>
            </a:r>
            <a:r>
              <a:rPr lang="ru-RU" sz="1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поручению Федерального фонда, территориального фонда или страховой медицинской организации.</a:t>
            </a:r>
            <a:endParaRPr lang="ru-RU" sz="1600" b="1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1" name="Группа 30"/>
          <p:cNvGrpSpPr/>
          <p:nvPr/>
        </p:nvGrpSpPr>
        <p:grpSpPr>
          <a:xfrm>
            <a:off x="624722" y="2200964"/>
            <a:ext cx="3332601" cy="2927254"/>
            <a:chOff x="5910710" y="1820265"/>
            <a:chExt cx="5593022" cy="916575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5910710" y="1893016"/>
              <a:ext cx="5593022" cy="8438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Прямоугольник 32"/>
            <p:cNvSpPr/>
            <p:nvPr/>
          </p:nvSpPr>
          <p:spPr>
            <a:xfrm>
              <a:off x="6022965" y="1820265"/>
              <a:ext cx="5345971" cy="9165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dirty="0" smtClean="0">
                  <a:solidFill>
                    <a:schemeClr val="bg2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проводится </a:t>
              </a:r>
              <a:r>
                <a:rPr lang="ru-RU" sz="1600" dirty="0">
                  <a:solidFill>
                    <a:schemeClr val="bg2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путем оценки соответствия предоставленной застрахованному лицу медицинской помощи договору по обязательному медицинскому страхованию, договору в рамках базовой программы, порядкам оказания медицинской помощи, клиническим рекомендациям, стандартам медицинской помощи</a:t>
              </a:r>
              <a:endParaRPr lang="ru-RU" sz="1600" kern="12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8054406" y="2423562"/>
            <a:ext cx="3535695" cy="2704656"/>
            <a:chOff x="5180128" y="3248520"/>
            <a:chExt cx="7132029" cy="101939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5" name="Прямоугольник 34"/>
            <p:cNvSpPr/>
            <p:nvPr/>
          </p:nvSpPr>
          <p:spPr>
            <a:xfrm>
              <a:off x="5180128" y="3248520"/>
              <a:ext cx="7132029" cy="101939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Прямоугольник 35"/>
            <p:cNvSpPr/>
            <p:nvPr/>
          </p:nvSpPr>
          <p:spPr>
            <a:xfrm>
              <a:off x="5345552" y="3293559"/>
              <a:ext cx="6828129" cy="96774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dirty="0" smtClean="0">
                  <a:solidFill>
                    <a:schemeClr val="bg2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проводится </a:t>
              </a:r>
              <a:r>
                <a:rPr lang="ru-RU" sz="1600" dirty="0">
                  <a:solidFill>
                    <a:schemeClr val="bg2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</a:t>
              </a:r>
              <a:r>
                <a:rPr lang="ru-RU" sz="1600" dirty="0" smtClean="0">
                  <a:solidFill>
                    <a:schemeClr val="bg2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основании критериев оценки </a:t>
              </a:r>
              <a:r>
                <a:rPr lang="ru-RU" sz="1600" dirty="0">
                  <a:solidFill>
                    <a:schemeClr val="bg2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качества медицинской помощи, </a:t>
              </a:r>
              <a:r>
                <a:rPr lang="ru-RU" sz="1600" dirty="0" smtClean="0">
                  <a:solidFill>
                    <a:schemeClr val="bg2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утвержденных приказом Министерства </a:t>
              </a:r>
              <a:r>
                <a:rPr lang="ru-RU" sz="1600" dirty="0">
                  <a:solidFill>
                    <a:schemeClr val="bg2">
                      <a:lumMod val="1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здравоохранения Российской Федерации от 10 мая 2017 г. N 203н "Об утверждении критериев оценки качества медицинской помощи" (зарегистрирован Министерством юстиции Российской Федерации 17 мая 2017 г., регистрационный N 46740).</a:t>
              </a:r>
              <a:endParaRPr lang="ru-RU" sz="1600" u="sng" kern="12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3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7" y="63468"/>
            <a:ext cx="2247365" cy="1990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39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085198" y="471072"/>
            <a:ext cx="8796456" cy="131499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Экспертиза качества медицинской помощи (ЭКМП)</a:t>
            </a: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3482771" y="2229061"/>
            <a:ext cx="1940915" cy="737923"/>
          </a:xfrm>
          <a:prstGeom prst="roundRect">
            <a:avLst>
              <a:gd name="adj" fmla="val 1211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None/>
              <a:defRPr sz="3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b="1" dirty="0" smtClean="0">
                <a:solidFill>
                  <a:srgbClr val="002060"/>
                </a:solidFill>
              </a:rPr>
              <a:t>Плановая</a:t>
            </a:r>
            <a:endParaRPr lang="ru-RU" altLang="ru-RU" sz="2000" b="1" dirty="0">
              <a:solidFill>
                <a:srgbClr val="002060"/>
              </a:solidFill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6965414" y="2257138"/>
            <a:ext cx="1940915" cy="737923"/>
          </a:xfrm>
          <a:prstGeom prst="roundRect">
            <a:avLst>
              <a:gd name="adj" fmla="val 1211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None/>
              <a:defRPr sz="3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b="1" dirty="0" smtClean="0">
                <a:solidFill>
                  <a:srgbClr val="002060"/>
                </a:solidFill>
              </a:rPr>
              <a:t>Внеплановая</a:t>
            </a:r>
            <a:endParaRPr lang="ru-RU" altLang="ru-RU" sz="2000" b="1" dirty="0">
              <a:solidFill>
                <a:srgbClr val="002060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4853275" y="1651990"/>
            <a:ext cx="1140823" cy="4929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6686423" y="1623174"/>
            <a:ext cx="1158240" cy="5217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3"/>
          <p:cNvSpPr txBox="1">
            <a:spLocks/>
          </p:cNvSpPr>
          <p:nvPr/>
        </p:nvSpPr>
        <p:spPr>
          <a:xfrm>
            <a:off x="8642911" y="3555162"/>
            <a:ext cx="1940915" cy="737923"/>
          </a:xfrm>
          <a:prstGeom prst="roundRect">
            <a:avLst>
              <a:gd name="adj" fmla="val 1211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None/>
              <a:defRPr sz="3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b="1" dirty="0" smtClean="0">
                <a:solidFill>
                  <a:srgbClr val="002060"/>
                </a:solidFill>
              </a:rPr>
              <a:t>Целевая</a:t>
            </a:r>
            <a:endParaRPr lang="ru-RU" altLang="ru-RU" sz="2000" b="1" dirty="0">
              <a:solidFill>
                <a:srgbClr val="002060"/>
              </a:solidFill>
            </a:endParaRPr>
          </a:p>
        </p:txBody>
      </p:sp>
      <p:sp>
        <p:nvSpPr>
          <p:cNvPr id="14" name="Заголовок 3"/>
          <p:cNvSpPr txBox="1">
            <a:spLocks/>
          </p:cNvSpPr>
          <p:nvPr/>
        </p:nvSpPr>
        <p:spPr>
          <a:xfrm>
            <a:off x="8611218" y="4751628"/>
            <a:ext cx="1940915" cy="737923"/>
          </a:xfrm>
          <a:prstGeom prst="roundRect">
            <a:avLst>
              <a:gd name="adj" fmla="val 1211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None/>
              <a:defRPr sz="3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b="1" dirty="0" smtClean="0">
                <a:solidFill>
                  <a:srgbClr val="002060"/>
                </a:solidFill>
              </a:rPr>
              <a:t>Тематическая</a:t>
            </a:r>
            <a:endParaRPr lang="ru-RU" altLang="ru-RU" sz="2000" b="1" dirty="0">
              <a:solidFill>
                <a:srgbClr val="002060"/>
              </a:solidFill>
            </a:endParaRPr>
          </a:p>
        </p:txBody>
      </p:sp>
      <p:cxnSp>
        <p:nvCxnSpPr>
          <p:cNvPr id="16" name="Прямая соединительная линия 15"/>
          <p:cNvCxnSpPr>
            <a:stCxn id="6" idx="2"/>
          </p:cNvCxnSpPr>
          <p:nvPr/>
        </p:nvCxnSpPr>
        <p:spPr>
          <a:xfrm flipH="1">
            <a:off x="7917243" y="2995061"/>
            <a:ext cx="18629" cy="2125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endCxn id="14" idx="1"/>
          </p:cNvCxnSpPr>
          <p:nvPr/>
        </p:nvCxnSpPr>
        <p:spPr>
          <a:xfrm>
            <a:off x="7917243" y="5120589"/>
            <a:ext cx="69397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endCxn id="13" idx="1"/>
          </p:cNvCxnSpPr>
          <p:nvPr/>
        </p:nvCxnSpPr>
        <p:spPr>
          <a:xfrm>
            <a:off x="7935872" y="3924123"/>
            <a:ext cx="707039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4327496" y="3914881"/>
            <a:ext cx="2580938" cy="220826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Прямоугольник 23"/>
          <p:cNvSpPr/>
          <p:nvPr/>
        </p:nvSpPr>
        <p:spPr>
          <a:xfrm>
            <a:off x="794729" y="3293820"/>
            <a:ext cx="2580938" cy="220826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5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9" y="69668"/>
            <a:ext cx="2247365" cy="1990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807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3370" y="2198259"/>
            <a:ext cx="10964091" cy="4583884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ru-RU" sz="5600" dirty="0"/>
              <a:t> </a:t>
            </a:r>
            <a:r>
              <a:rPr lang="ru-RU" sz="5600" dirty="0" smtClean="0"/>
              <a:t>      </a:t>
            </a: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несогласии медицинской организации с заключением по результатам медико-экономического контроля, медико-экономической экспертизы или экспертизы качества медицинской помощи медицинская организация в течение десяти рабочих дней с даты получения указанного заключения формирует и направляет в </a:t>
            </a: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страховую  медицинскую организацию протокол разногласий, с </a:t>
            </a: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указанием мотивированной позиции медицинской организации по существу нарушений, выявленных в ходе проведения контроля</a:t>
            </a: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Медицинская </a:t>
            </a: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имеет право обжаловать заключение </a:t>
            </a: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страховой медицинской </a:t>
            </a: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по результатам контроля в течение пятнадцати рабочих дней со дня получения заключений страховой медицинской организации путем направления в территориальный фонд письменной претензии</a:t>
            </a: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247365" y="546603"/>
            <a:ext cx="9591709" cy="15173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бжалование медицинской организацией </a:t>
            </a:r>
          </a:p>
          <a:p>
            <a:pPr algn="ctr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заключения страховой медицинской организации </a:t>
            </a:r>
          </a:p>
          <a:p>
            <a:pPr algn="ctr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контроля</a:t>
            </a: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5" y="73737"/>
            <a:ext cx="2247365" cy="1990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3425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0130" y="2295889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ru-RU" dirty="0" smtClean="0"/>
              <a:t>            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претензии прилагаются:</a:t>
            </a:r>
          </a:p>
          <a:p>
            <a:pPr>
              <a:lnSpc>
                <a:spcPct val="17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претензии;</a:t>
            </a:r>
          </a:p>
          <a:p>
            <a:pPr>
              <a:lnSpc>
                <a:spcPct val="17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вопросов по каждому оспариваемому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случаю;</a:t>
            </a:r>
          </a:p>
          <a:p>
            <a:pPr>
              <a:lnSpc>
                <a:spcPct val="17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контроля качества и безопасности медицинской  деятельности по оспариваемому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случаю.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4" y="84203"/>
            <a:ext cx="2247365" cy="1990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335139" y="557069"/>
            <a:ext cx="9591709" cy="15173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бжалование медицинской организацией </a:t>
            </a:r>
          </a:p>
          <a:p>
            <a:pPr algn="ctr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заключения страховой медицинской организации </a:t>
            </a:r>
          </a:p>
          <a:p>
            <a:pPr algn="ctr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контроля</a:t>
            </a: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343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9" y="87086"/>
            <a:ext cx="2247365" cy="1990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6915" y="1672046"/>
            <a:ext cx="9753600" cy="4217534"/>
          </a:xfrm>
        </p:spPr>
        <p:txBody>
          <a:bodyPr>
            <a:normAutofit/>
          </a:bodyPr>
          <a:lstStyle/>
          <a:p>
            <a:pPr algn="ctr"/>
            <a:r>
              <a:rPr lang="ru-RU" sz="19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от 19 сентября 2022 г. N 120н 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 установлении форм заключения по результатам медико-экономического контроля, заключения по результатам медико-экономической экспертизы, заключения по результатам экспертизы качества медицинской помощи, заключения по результатам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мультидисциплинарной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внеплановой целевой экспертизы качества медицинской помощи, реестра заключений по результатам медико-экономического контроля, реестра заключений по результатам медико-экономической экспертизы, реестра заключений по результатам экспертизы качества медицинской помощи, претензии, уведомления о проведении медико-экономической экспертизы и (или) экспертизы качества медицинской помощи</a:t>
            </a:r>
          </a:p>
          <a:p>
            <a:pPr marL="0" indent="0" algn="just">
              <a:buNone/>
            </a:pPr>
            <a:endParaRPr lang="ru-RU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spcBef>
                <a:spcPct val="0"/>
              </a:spcBef>
              <a:spcAft>
                <a:spcPct val="35000"/>
              </a:spcAft>
            </a:pPr>
            <a:r>
              <a:rPr lang="ru-RU" sz="19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от 5 октября 2022 г. N 131н</a:t>
            </a:r>
          </a:p>
          <a:p>
            <a:pPr marL="0" lvl="0" indent="0" algn="just" defTabSz="622300"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формы плана мероприятий по устранению выявленных нарушений в медицинских организациях по результатам экспертизы качества медицинской помощи </a:t>
            </a:r>
            <a:endParaRPr lang="ru-RU" sz="16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2142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57748" y="468123"/>
            <a:ext cx="4659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фонд </a:t>
            </a:r>
            <a:endParaRPr lang="ru-RU" altLang="ru-RU" sz="1600" b="1" dirty="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1600" b="1" dirty="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Обязательного медицинского страхования</a:t>
            </a:r>
            <a:r>
              <a:rPr lang="ru-RU" altLang="ru-RU" sz="16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6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Алтай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17" y="304024"/>
            <a:ext cx="2247365" cy="1990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738230" y="2294217"/>
            <a:ext cx="9144000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4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1515291" y="5637811"/>
            <a:ext cx="9144000" cy="6921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spcBef>
                <a:spcPct val="0"/>
              </a:spcBef>
              <a:buNone/>
            </a:pPr>
            <a:r>
              <a:rPr lang="ru-RU" altLang="ru-RU" sz="1600" b="1" kern="1200" dirty="0" smtClean="0">
                <a:solidFill>
                  <a:srgbClr val="333399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</a:t>
            </a:r>
            <a:r>
              <a:rPr lang="ru-RU" altLang="ru-RU" sz="1600" b="1" kern="1200" dirty="0">
                <a:solidFill>
                  <a:srgbClr val="333399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ru-RU" altLang="ru-RU" sz="1600" b="1" kern="1200" dirty="0" smtClean="0">
                <a:solidFill>
                  <a:srgbClr val="333399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Горно-Алтайск</a:t>
            </a:r>
            <a:endParaRPr lang="en-US" altLang="ru-RU" sz="1600" b="1" kern="1200" dirty="0" smtClean="0">
              <a:solidFill>
                <a:srgbClr val="333399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ru-RU" altLang="ru-RU" sz="16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altLang="ru-RU" sz="16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ru-RU" altLang="ru-RU" sz="16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en-US" altLang="ru-RU" sz="1600" b="1" dirty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eaLnBrk="1" hangingPunct="1">
              <a:spcBef>
                <a:spcPct val="0"/>
              </a:spcBef>
              <a:buNone/>
            </a:pPr>
            <a:endParaRPr lang="ru-RU" altLang="ru-RU" sz="1600" b="1" kern="1200" dirty="0">
              <a:solidFill>
                <a:srgbClr val="333399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6370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560</TotalTime>
  <Words>886</Words>
  <Application>Microsoft Office PowerPoint</Application>
  <PresentationFormat>Широкоэкранный</PresentationFormat>
  <Paragraphs>72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Порядок организации и проведения контроля объемов, сроков, качества и условий предоставления медицинской помощи  по обязательному медицинскому страхованию </vt:lpstr>
      <vt:lpstr>Федеральный закон от 21.11.2011г. № 323-ФЗ   «Об основах здоровья  граждан  в РФ»   </vt:lpstr>
      <vt:lpstr>Этапы контроля объемов, сроков, качества и условий предоставления медицинской помощи</vt:lpstr>
      <vt:lpstr>Медико-экономический контроль (МЭК)</vt:lpstr>
      <vt:lpstr>Медико-экономическая экспертиза (МЭЭ) </vt:lpstr>
      <vt:lpstr>Экспертиза качества медицинской помощи (ЭКМП)</vt:lpstr>
      <vt:lpstr>Экспертиза качества медицинской помощи (ЭКМП)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Порядок организации и проведения контроля объемов, сроков, качества и условий предоставления медицинской помощи  по обязательному медицинскому страхованию.</dc:title>
  <dc:creator>kim</dc:creator>
  <cp:lastModifiedBy>kim</cp:lastModifiedBy>
  <cp:revision>59</cp:revision>
  <cp:lastPrinted>2023-02-02T11:10:06Z</cp:lastPrinted>
  <dcterms:created xsi:type="dcterms:W3CDTF">2023-02-01T04:03:58Z</dcterms:created>
  <dcterms:modified xsi:type="dcterms:W3CDTF">2023-02-03T02:06:32Z</dcterms:modified>
</cp:coreProperties>
</file>