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179" r:id="rId1"/>
  </p:sldMasterIdLst>
  <p:notesMasterIdLst>
    <p:notesMasterId r:id="rId11"/>
  </p:notesMasterIdLst>
  <p:sldIdLst>
    <p:sldId id="268" r:id="rId2"/>
    <p:sldId id="265" r:id="rId3"/>
    <p:sldId id="272" r:id="rId4"/>
    <p:sldId id="269" r:id="rId5"/>
    <p:sldId id="270" r:id="rId6"/>
    <p:sldId id="256" r:id="rId7"/>
    <p:sldId id="274" r:id="rId8"/>
    <p:sldId id="275" r:id="rId9"/>
    <p:sldId id="266" r:id="rId10"/>
  </p:sldIdLst>
  <p:sldSz cx="12192000" cy="6858000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04BC"/>
    <a:srgbClr val="008000"/>
    <a:srgbClr val="1717DF"/>
    <a:srgbClr val="CCECFF"/>
    <a:srgbClr val="00CCFF"/>
    <a:srgbClr val="FF00FF"/>
    <a:srgbClr val="00FFFF"/>
    <a:srgbClr val="3399FF"/>
    <a:srgbClr val="0099CC"/>
    <a:srgbClr val="0C54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3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</a:t>
            </a:r>
            <a:r>
              <a:rPr lang="ru-RU" sz="2000" b="1" baseline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нецелевого использования средств ОМС </a:t>
            </a:r>
          </a:p>
          <a:p>
            <a:pPr>
              <a:defRPr/>
            </a:pPr>
            <a:r>
              <a:rPr lang="ru-RU" sz="2000" b="1" baseline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проверок за </a:t>
            </a:r>
            <a:r>
              <a:rPr lang="ru-RU" sz="2000" b="1" baseline="0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2000" b="1" baseline="0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baseline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 </a:t>
            </a:r>
          </a:p>
          <a:p>
            <a:pPr>
              <a:defRPr/>
            </a:pPr>
            <a:r>
              <a:rPr lang="ru-RU" sz="2000" b="1" baseline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сравнении с предыдущими годами (</a:t>
            </a:r>
            <a:r>
              <a:rPr lang="ru-RU" sz="2000" b="1" baseline="0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2000" b="1" baseline="0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2000" b="1" baseline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baseline="0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2000" b="1" baseline="0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baseline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2384519327021621E-2"/>
          <c:y val="0.23109006480715341"/>
          <c:w val="0.90360454211159569"/>
          <c:h val="0.6773848944701464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2020г.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p3d>
              <a:contourClr>
                <a:srgbClr val="FFC000"/>
              </a:contourClr>
            </a:sp3d>
          </c:spPr>
          <c:invertIfNegative val="0"/>
          <c:dLbls>
            <c:dLbl>
              <c:idx val="0"/>
              <c:layout>
                <c:manualLayout>
                  <c:x val="3.3366694143618238E-2"/>
                  <c:y val="-8.654923440249409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odoni MT Black" panose="02070A03080606020203" pitchFamily="18" charset="0"/>
                        <a:ea typeface="+mn-ea"/>
                        <a:cs typeface="+mn-cs"/>
                      </a:defRPr>
                    </a:pPr>
                    <a:r>
                      <a:rPr lang="ru-RU" sz="1800" dirty="0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  <a:t>7 839,8 </a:t>
                    </a:r>
                    <a:br>
                      <a:rPr lang="ru-RU" sz="1800" dirty="0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</a:br>
                    <a:r>
                      <a:rPr lang="ru-RU" sz="1800" dirty="0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  <a:t>тыс. руб.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Bodoni MT Black" panose="02070A03080606020203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476607298866558"/>
                      <c:h val="0.11069000199293678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odoni MT Black" panose="02070A03080606020203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7839.8</c:v>
                </c:pt>
              </c:numCache>
            </c:numRef>
          </c:val>
          <c:shape val="cylinder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2021г.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rgbClr val="92D05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p3d>
              <a:contourClr>
                <a:srgbClr val="92D050"/>
              </a:contourClr>
            </a:sp3d>
          </c:spPr>
          <c:invertIfNegative val="0"/>
          <c:dLbls>
            <c:dLbl>
              <c:idx val="0"/>
              <c:layout>
                <c:manualLayout>
                  <c:x val="3.2763632056505905E-2"/>
                  <c:y val="-8.74870606832245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lgerian" panose="04020705040A02060702" pitchFamily="82" charset="0"/>
                        <a:ea typeface="+mn-ea"/>
                        <a:cs typeface="+mn-cs"/>
                      </a:defRPr>
                    </a:pPr>
                    <a:fld id="{62F36339-4C81-40E7-B730-9876436C554F}" type="VALUE">
                      <a:rPr lang="ru-RU" sz="1800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  <a:pPr>
                        <a:defRPr>
                          <a:latin typeface="Algerian" panose="04020705040A02060702" pitchFamily="82" charset="0"/>
                        </a:defRPr>
                      </a:pPr>
                      <a:t>[ЗНАЧЕНИЕ]</a:t>
                    </a:fld>
                    <a:r>
                      <a:rPr lang="ru-RU" sz="1800" dirty="0" smtClean="0">
                        <a:solidFill>
                          <a:srgbClr val="002060"/>
                        </a:solidFill>
                      </a:rPr>
                      <a:t> </a:t>
                    </a:r>
                    <a:br>
                      <a:rPr lang="ru-RU" sz="1800" dirty="0" smtClean="0">
                        <a:solidFill>
                          <a:srgbClr val="002060"/>
                        </a:solidFill>
                      </a:rPr>
                    </a:br>
                    <a:r>
                      <a:rPr lang="ru-RU" sz="1800" i="0" dirty="0" smtClean="0">
                        <a:solidFill>
                          <a:srgbClr val="002060"/>
                        </a:solidFill>
                      </a:rPr>
                      <a:t>тыс. руб.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lgerian" panose="04020705040A02060702" pitchFamily="82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259817661224331"/>
                      <c:h val="0.12206030630346393"/>
                    </c:manualLayout>
                  </c15:layout>
                  <c15:dlblFieldTable/>
                  <c15:showDataLabelsRange val="0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lgerian" panose="04020705040A02060702" pitchFamily="8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16485.7</c:v>
                </c:pt>
              </c:numCache>
            </c:numRef>
          </c:val>
          <c:shape val="cylinder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2022г.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CCFF"/>
              </a:solidFill>
            </a:ln>
            <a:effectLst/>
            <a:sp3d>
              <a:contourClr>
                <a:srgbClr val="00CCFF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solidFill>
                  <a:srgbClr val="00CCFF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p3d>
                <a:contourClr>
                  <a:srgbClr val="00CCFF"/>
                </a:contourClr>
              </a:sp3d>
            </c:spPr>
          </c:dPt>
          <c:dLbls>
            <c:dLbl>
              <c:idx val="0"/>
              <c:layout>
                <c:manualLayout>
                  <c:x val="4.0304716350705032E-2"/>
                  <c:y val="-8.684790633304462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1FF3014-8548-47DD-B735-B8D294036538}" type="VALUE">
                      <a:rPr lang="ru-RU" sz="1800" b="1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  <a:pPr>
                        <a:defRPr sz="1800">
                          <a:solidFill>
                            <a:srgbClr val="002060"/>
                          </a:solidFill>
                        </a:defRPr>
                      </a:pPr>
                      <a:t>[ЗНАЧЕНИЕ]</a:t>
                    </a:fld>
                    <a:r>
                      <a:rPr lang="ru-RU" sz="1800" b="0" dirty="0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  <a:t> </a:t>
                    </a:r>
                    <a:br>
                      <a:rPr lang="ru-RU" sz="1800" b="0" dirty="0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</a:br>
                    <a:r>
                      <a:rPr lang="ru-RU" sz="1800" b="0" dirty="0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  <a:t>тыс. руб.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760775209083418"/>
                      <c:h val="0.11069000199293678"/>
                    </c:manualLayout>
                  </c15:layout>
                  <c15:dlblFieldTable/>
                  <c15:showDataLabelsRange val="0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#,##0.00</c:formatCode>
                <c:ptCount val="1"/>
                <c:pt idx="0">
                  <c:v>16191.4</c:v>
                </c:pt>
              </c:numCache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77"/>
        <c:shape val="box"/>
        <c:axId val="246975104"/>
        <c:axId val="246976672"/>
        <c:axId val="0"/>
      </c:bar3DChart>
      <c:catAx>
        <c:axId val="2469751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46976672"/>
        <c:crosses val="autoZero"/>
        <c:auto val="1"/>
        <c:lblAlgn val="ctr"/>
        <c:lblOffset val="100"/>
        <c:noMultiLvlLbl val="0"/>
      </c:catAx>
      <c:valAx>
        <c:axId val="246976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6975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solidFill>
            <a:srgbClr val="FFC000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</a:t>
            </a:r>
            <a:r>
              <a:rPr lang="ru-RU" sz="2000" b="1" baseline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baseline="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неэффективного использования средств ОМС </a:t>
            </a:r>
          </a:p>
          <a:p>
            <a:pPr>
              <a:defRPr/>
            </a:pPr>
            <a:r>
              <a:rPr lang="ru-RU" sz="2000" b="1" baseline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проверок за </a:t>
            </a:r>
            <a:r>
              <a:rPr lang="ru-RU" sz="2000" b="1" baseline="0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2000" b="1" baseline="0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baseline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 </a:t>
            </a:r>
          </a:p>
          <a:p>
            <a:pPr>
              <a:defRPr/>
            </a:pPr>
            <a:r>
              <a:rPr lang="ru-RU" sz="2000" b="1" baseline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сравнении с предыдущими годами (</a:t>
            </a:r>
            <a:r>
              <a:rPr lang="ru-RU" sz="2000" b="1" baseline="0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2000" b="1" baseline="0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2000" b="1" baseline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baseline="0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2000" b="1" baseline="0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baseline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>
          <a:bevelT prst="relaxedInset"/>
        </a:sp3d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>
          <a:bevelT prst="relaxedInset"/>
        </a:sp3d>
      </c:spPr>
    </c:backWall>
    <c:plotArea>
      <c:layout>
        <c:manualLayout>
          <c:layoutTarget val="inner"/>
          <c:xMode val="edge"/>
          <c:yMode val="edge"/>
          <c:x val="7.9837075952224806E-2"/>
          <c:y val="0.22881600394504795"/>
          <c:w val="0.90615198548639264"/>
          <c:h val="0.6842070770564626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2020г.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p3d>
              <a:contourClr>
                <a:srgbClr val="FFC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p3d>
                <a:contourClr>
                  <a:srgbClr val="FFC000"/>
                </a:contourClr>
              </a:sp3d>
            </c:spPr>
          </c:dPt>
          <c:dLbls>
            <c:dLbl>
              <c:idx val="0"/>
              <c:layout>
                <c:manualLayout>
                  <c:x val="3.3366694143618238E-2"/>
                  <c:y val="-7.51789300919670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odoni MT Black" panose="02070A03080606020203" pitchFamily="18" charset="0"/>
                        <a:ea typeface="+mn-ea"/>
                        <a:cs typeface="+mn-cs"/>
                      </a:defRPr>
                    </a:pPr>
                    <a:fld id="{84287E69-96BB-4CDA-A49F-9545443B6E0E}" type="VALUE">
                      <a:rPr lang="ru-RU" sz="1800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  <a:pPr>
                        <a:defRPr>
                          <a:latin typeface="Bodoni MT Black" panose="02070A03080606020203" pitchFamily="18" charset="0"/>
                        </a:defRPr>
                      </a:pPr>
                      <a:t>[ЗНАЧЕНИЕ]</a:t>
                    </a:fld>
                    <a:r>
                      <a:rPr lang="ru-RU" sz="1800" dirty="0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  <a:t> </a:t>
                    </a:r>
                    <a:br>
                      <a:rPr lang="ru-RU" sz="1800" dirty="0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</a:br>
                    <a:r>
                      <a:rPr lang="ru-RU" sz="1800" dirty="0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  <a:t>тыс. руб.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Bodoni MT Black" panose="02070A03080606020203" pitchFamily="18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476607298866558"/>
                      <c:h val="0.11069000199293678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odoni MT Black" panose="02070A03080606020203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3787.6</c:v>
                </c:pt>
              </c:numCache>
            </c:numRef>
          </c:val>
          <c:shape val="cylinder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2021г.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rgbClr val="92D05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p3d>
              <a:contourClr>
                <a:srgbClr val="92D050"/>
              </a:contourClr>
            </a:sp3d>
          </c:spPr>
          <c:invertIfNegative val="0"/>
          <c:dLbls>
            <c:dLbl>
              <c:idx val="0"/>
              <c:layout>
                <c:manualLayout>
                  <c:x val="2.8942466994310675E-2"/>
                  <c:y val="-7.611675637269753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lgerian" panose="04020705040A02060702" pitchFamily="82" charset="0"/>
                        <a:ea typeface="+mn-ea"/>
                        <a:cs typeface="+mn-cs"/>
                      </a:defRPr>
                    </a:pPr>
                    <a:fld id="{62F36339-4C81-40E7-B730-9876436C554F}" type="VALUE">
                      <a:rPr lang="ru-RU" sz="1800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  <a:pPr>
                        <a:defRPr>
                          <a:latin typeface="Algerian" panose="04020705040A02060702" pitchFamily="82" charset="0"/>
                        </a:defRPr>
                      </a:pPr>
                      <a:t>[ЗНАЧЕНИЕ]</a:t>
                    </a:fld>
                    <a:r>
                      <a:rPr lang="ru-RU" sz="1800" dirty="0" smtClean="0">
                        <a:solidFill>
                          <a:srgbClr val="002060"/>
                        </a:solidFill>
                      </a:rPr>
                      <a:t> </a:t>
                    </a:r>
                    <a:br>
                      <a:rPr lang="ru-RU" sz="1800" dirty="0" smtClean="0">
                        <a:solidFill>
                          <a:srgbClr val="002060"/>
                        </a:solidFill>
                      </a:rPr>
                    </a:br>
                    <a:r>
                      <a:rPr lang="ru-RU" sz="1800" i="0" dirty="0" smtClean="0">
                        <a:solidFill>
                          <a:srgbClr val="002060"/>
                        </a:solidFill>
                      </a:rPr>
                      <a:t>тыс. руб.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lgerian" panose="04020705040A02060702" pitchFamily="82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259817661224331"/>
                      <c:h val="0.12206030630346393"/>
                    </c:manualLayout>
                  </c15:layout>
                  <c15:dlblFieldTable/>
                  <c15:showDataLabelsRange val="0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lgerian" panose="04020705040A02060702" pitchFamily="8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26375.7</c:v>
                </c:pt>
              </c:numCache>
            </c:numRef>
          </c:val>
          <c:shape val="cylinder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2022г.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CCFF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p3d>
              <a:contourClr>
                <a:srgbClr val="00CCFF"/>
              </a:contourClr>
            </a:sp3d>
          </c:spPr>
          <c:invertIfNegative val="0"/>
          <c:dLbls>
            <c:dLbl>
              <c:idx val="0"/>
              <c:layout>
                <c:manualLayout>
                  <c:x val="3.9030994663306715E-2"/>
                  <c:y val="-7.775166288462297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1FF3014-8548-47DD-B735-B8D294036538}" type="VALUE">
                      <a:rPr lang="ru-RU" sz="1800" b="1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  <a:pPr>
                        <a:defRPr sz="1800">
                          <a:solidFill>
                            <a:srgbClr val="002060"/>
                          </a:solidFill>
                        </a:defRPr>
                      </a:pPr>
                      <a:t>[ЗНАЧЕНИЕ]</a:t>
                    </a:fld>
                    <a:r>
                      <a:rPr lang="ru-RU" sz="1800" b="0" dirty="0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  <a:t> </a:t>
                    </a:r>
                    <a:br>
                      <a:rPr lang="ru-RU" sz="1800" b="0" dirty="0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</a:br>
                    <a:r>
                      <a:rPr lang="ru-RU" sz="1800" b="0" dirty="0" smtClean="0">
                        <a:solidFill>
                          <a:srgbClr val="002060"/>
                        </a:solidFill>
                        <a:latin typeface="Bodoni MT Black" panose="02070A03080606020203" pitchFamily="18" charset="0"/>
                      </a:rPr>
                      <a:t>тыс. руб.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760775209083418"/>
                      <c:h val="0.11069000199293678"/>
                    </c:manualLayout>
                  </c15:layout>
                  <c15:dlblFieldTable/>
                  <c15:showDataLabelsRange val="0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85466</c:v>
                </c:pt>
              </c:numCache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shape val="box"/>
        <c:axId val="246974712"/>
        <c:axId val="246973536"/>
        <c:axId val="0"/>
      </c:bar3DChart>
      <c:catAx>
        <c:axId val="2469747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46973536"/>
        <c:crosses val="autoZero"/>
        <c:auto val="1"/>
        <c:lblAlgn val="ctr"/>
        <c:lblOffset val="100"/>
        <c:noMultiLvlLbl val="0"/>
      </c:catAx>
      <c:valAx>
        <c:axId val="246973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6974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solidFill>
            <a:srgbClr val="FFC000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F25967-ED19-4EE4-BF5C-1766C98E5B4C}" type="datetimeFigureOut">
              <a:rPr lang="ru-RU" smtClean="0"/>
              <a:t>02.02.2023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8" y="4786313"/>
            <a:ext cx="5443537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FF6B7F-FC5D-4BCE-BB80-1CF91A9A4B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307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F6B7F-FC5D-4BCE-BB80-1CF91A9A4B5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591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471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124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089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918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566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159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181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06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846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863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10380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4851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861867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4694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1898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019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222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0" r:id="rId1"/>
    <p:sldLayoutId id="2147484181" r:id="rId2"/>
    <p:sldLayoutId id="2147484182" r:id="rId3"/>
    <p:sldLayoutId id="2147484183" r:id="rId4"/>
    <p:sldLayoutId id="2147484184" r:id="rId5"/>
    <p:sldLayoutId id="2147484185" r:id="rId6"/>
    <p:sldLayoutId id="2147484186" r:id="rId7"/>
    <p:sldLayoutId id="2147484187" r:id="rId8"/>
    <p:sldLayoutId id="2147484188" r:id="rId9"/>
    <p:sldLayoutId id="2147484189" r:id="rId10"/>
    <p:sldLayoutId id="2147484190" r:id="rId11"/>
    <p:sldLayoutId id="2147484191" r:id="rId12"/>
    <p:sldLayoutId id="2147484192" r:id="rId13"/>
    <p:sldLayoutId id="2147484193" r:id="rId14"/>
    <p:sldLayoutId id="2147484194" r:id="rId15"/>
    <p:sldLayoutId id="214748419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079875" y="579439"/>
            <a:ext cx="6108700" cy="1057275"/>
          </a:xfrm>
        </p:spPr>
        <p:txBody>
          <a:bodyPr/>
          <a:lstStyle/>
          <a:p>
            <a:pPr eaLnBrk="1" hangingPunct="1"/>
            <a:r>
              <a:rPr lang="ru-RU" altLang="ru-RU" sz="1800" b="1" dirty="0">
                <a:solidFill>
                  <a:srgbClr val="0070C0"/>
                </a:solidFill>
              </a:rPr>
              <a:t>Территориальный фонд обязательного</a:t>
            </a:r>
            <a:r>
              <a:rPr lang="en-US" altLang="ru-RU" sz="1800" b="1" dirty="0">
                <a:solidFill>
                  <a:srgbClr val="0070C0"/>
                </a:solidFill>
              </a:rPr>
              <a:t/>
            </a:r>
            <a:br>
              <a:rPr lang="en-US" altLang="ru-RU" sz="1800" b="1" dirty="0">
                <a:solidFill>
                  <a:srgbClr val="0070C0"/>
                </a:solidFill>
              </a:rPr>
            </a:br>
            <a:r>
              <a:rPr lang="ru-RU" altLang="ru-RU" sz="1800" b="1" dirty="0">
                <a:solidFill>
                  <a:srgbClr val="0070C0"/>
                </a:solidFill>
              </a:rPr>
              <a:t>медицинского страхования</a:t>
            </a:r>
            <a:br>
              <a:rPr lang="ru-RU" altLang="ru-RU" sz="1800" b="1" dirty="0">
                <a:solidFill>
                  <a:srgbClr val="0070C0"/>
                </a:solidFill>
              </a:rPr>
            </a:br>
            <a:r>
              <a:rPr lang="ru-RU" altLang="ru-RU" sz="1800" b="1" dirty="0">
                <a:solidFill>
                  <a:srgbClr val="0070C0"/>
                </a:solidFill>
              </a:rPr>
              <a:t>Республики Алтай</a:t>
            </a:r>
          </a:p>
        </p:txBody>
      </p:sp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1524000" y="2060576"/>
            <a:ext cx="9144000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altLang="ru-RU" sz="2800" b="1" dirty="0">
              <a:solidFill>
                <a:srgbClr val="333399"/>
              </a:solidFill>
              <a:latin typeface="Times New Roman" pitchFamily="18" charset="0"/>
            </a:endParaRPr>
          </a:p>
          <a:p>
            <a:pPr algn="ctr"/>
            <a:r>
              <a:rPr lang="ru-RU" altLang="ru-RU" sz="2800" b="1" dirty="0" smtClean="0">
                <a:solidFill>
                  <a:srgbClr val="002060"/>
                </a:solidFill>
                <a:latin typeface="Times New Roman" pitchFamily="18" charset="0"/>
              </a:rPr>
              <a:t>Итоги контрольно-ревизионной работы Территориального фонда ОМС Республики Алтай </a:t>
            </a:r>
            <a:br>
              <a:rPr lang="ru-RU" altLang="ru-RU" sz="2800" b="1" dirty="0" smtClean="0">
                <a:solidFill>
                  <a:srgbClr val="002060"/>
                </a:solidFill>
                <a:latin typeface="Times New Roman" pitchFamily="18" charset="0"/>
              </a:rPr>
            </a:br>
            <a:r>
              <a:rPr lang="ru-RU" altLang="ru-RU" sz="2800" b="1" dirty="0" smtClean="0">
                <a:solidFill>
                  <a:srgbClr val="002060"/>
                </a:solidFill>
                <a:latin typeface="Times New Roman" pitchFamily="18" charset="0"/>
              </a:rPr>
              <a:t>за 2022 год</a:t>
            </a:r>
            <a:endParaRPr lang="ru-RU" altLang="ru-RU" sz="2800" b="1" dirty="0">
              <a:solidFill>
                <a:srgbClr val="002060"/>
              </a:solidFill>
              <a:latin typeface="Times New Roman" pitchFamily="18" charset="0"/>
            </a:endParaRPr>
          </a:p>
          <a:p>
            <a:pPr algn="ctr"/>
            <a:r>
              <a:rPr lang="ru-RU" altLang="ru-RU" sz="2800" b="1" dirty="0">
                <a:solidFill>
                  <a:srgbClr val="333399"/>
                </a:solidFill>
                <a:latin typeface="Times New Roman" pitchFamily="18" charset="0"/>
              </a:rPr>
              <a:t> </a:t>
            </a:r>
          </a:p>
        </p:txBody>
      </p:sp>
      <p:pic>
        <p:nvPicPr>
          <p:cNvPr id="15364" name="Picture 7" descr="C:\Documents and Settings\Admin\Мои документы\Презентации\13-02-2012\Безимени-1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66914" y="184680"/>
            <a:ext cx="1824037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5365" name="Rectangle 3"/>
          <p:cNvSpPr txBox="1">
            <a:spLocks noChangeArrowheads="1"/>
          </p:cNvSpPr>
          <p:nvPr/>
        </p:nvSpPr>
        <p:spPr bwMode="auto">
          <a:xfrm>
            <a:off x="1524000" y="5962650"/>
            <a:ext cx="91440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buClr>
                <a:srgbClr val="4F81BD"/>
              </a:buClr>
              <a:buSzPct val="65000"/>
              <a:buFont typeface="Wingdings" pitchFamily="2" charset="2"/>
              <a:buNone/>
            </a:pPr>
            <a:r>
              <a:rPr lang="ru-RU" altLang="ru-RU" sz="2000" b="1" spc="300" dirty="0">
                <a:solidFill>
                  <a:srgbClr val="002060"/>
                </a:solidFill>
                <a:latin typeface="Garamond" pitchFamily="18" charset="0"/>
              </a:rPr>
              <a:t>20</a:t>
            </a:r>
            <a:r>
              <a:rPr lang="en-US" altLang="ru-RU" sz="2000" b="1" spc="300" dirty="0" smtClean="0">
                <a:solidFill>
                  <a:srgbClr val="002060"/>
                </a:solidFill>
                <a:latin typeface="Garamond" pitchFamily="18" charset="0"/>
              </a:rPr>
              <a:t>2</a:t>
            </a:r>
            <a:r>
              <a:rPr lang="ru-RU" altLang="ru-RU" sz="2000" b="1" spc="300" dirty="0" smtClean="0">
                <a:solidFill>
                  <a:srgbClr val="002060"/>
                </a:solidFill>
                <a:latin typeface="Garamond" pitchFamily="18" charset="0"/>
              </a:rPr>
              <a:t>3 </a:t>
            </a:r>
            <a:r>
              <a:rPr lang="ru-RU" altLang="ru-RU" sz="2000" b="1" spc="300" dirty="0">
                <a:solidFill>
                  <a:srgbClr val="002060"/>
                </a:solidFill>
                <a:latin typeface="Garamond" pitchFamily="18" charset="0"/>
              </a:rPr>
              <a:t>год</a:t>
            </a:r>
            <a:endParaRPr lang="en-US" altLang="ru-RU" sz="2000" b="1" spc="300" dirty="0">
              <a:solidFill>
                <a:srgbClr val="002060"/>
              </a:solidFill>
              <a:latin typeface="Garamond" pitchFamily="18" charset="0"/>
            </a:endParaRPr>
          </a:p>
          <a:p>
            <a:pPr algn="ctr">
              <a:buClr>
                <a:srgbClr val="4F81BD"/>
              </a:buClr>
              <a:buSzPct val="65000"/>
              <a:buFont typeface="Wingdings" pitchFamily="2" charset="2"/>
              <a:buNone/>
            </a:pPr>
            <a:r>
              <a:rPr lang="ru-RU" altLang="ru-RU" sz="2000" b="1" spc="300" dirty="0">
                <a:solidFill>
                  <a:srgbClr val="002060"/>
                </a:solidFill>
                <a:latin typeface="Garamond" pitchFamily="18" charset="0"/>
              </a:rPr>
              <a:t>г. Горно-Алтайск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1966914" y="5039256"/>
            <a:ext cx="8337019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altLang="ru-RU" sz="2000" b="1" dirty="0" smtClean="0">
                <a:solidFill>
                  <a:srgbClr val="0070C0"/>
                </a:solidFill>
                <a:latin typeface="Garamond" pitchFamily="18" charset="0"/>
              </a:rPr>
              <a:t>Алтынай Николаевна </a:t>
            </a:r>
            <a:r>
              <a:rPr lang="ru-RU" altLang="ru-RU" sz="2000" b="1" dirty="0" err="1" smtClean="0">
                <a:solidFill>
                  <a:srgbClr val="0070C0"/>
                </a:solidFill>
                <a:latin typeface="Garamond" pitchFamily="18" charset="0"/>
              </a:rPr>
              <a:t>Шандыбаева</a:t>
            </a:r>
            <a:r>
              <a:rPr lang="ru-RU" altLang="ru-RU" sz="2000" b="1" dirty="0" smtClean="0">
                <a:solidFill>
                  <a:srgbClr val="0070C0"/>
                </a:solidFill>
                <a:latin typeface="Garamond" pitchFamily="18" charset="0"/>
              </a:rPr>
              <a:t>, </a:t>
            </a:r>
            <a:br>
              <a:rPr lang="ru-RU" altLang="ru-RU" sz="2000" b="1" dirty="0" smtClean="0">
                <a:solidFill>
                  <a:srgbClr val="0070C0"/>
                </a:solidFill>
                <a:latin typeface="Garamond" pitchFamily="18" charset="0"/>
              </a:rPr>
            </a:br>
            <a:r>
              <a:rPr lang="ru-RU" altLang="ru-RU" sz="2000" b="1" dirty="0" smtClean="0">
                <a:solidFill>
                  <a:srgbClr val="0070C0"/>
                </a:solidFill>
                <a:latin typeface="Garamond" pitchFamily="18" charset="0"/>
              </a:rPr>
              <a:t>начальник КРО</a:t>
            </a:r>
            <a:endParaRPr lang="ru-RU" altLang="ru-RU" sz="2000" b="1" dirty="0">
              <a:solidFill>
                <a:srgbClr val="0070C0"/>
              </a:solidFill>
              <a:latin typeface="Garamond" pitchFamily="18" charset="0"/>
            </a:endParaRPr>
          </a:p>
          <a:p>
            <a:pPr algn="ctr"/>
            <a:r>
              <a:rPr lang="ru-RU" altLang="ru-RU" sz="2000" b="1" dirty="0" smtClean="0">
                <a:solidFill>
                  <a:srgbClr val="002060"/>
                </a:solidFill>
                <a:latin typeface="Garamond" pitchFamily="18" charset="0"/>
              </a:rPr>
              <a:t>________________________________________________________________</a:t>
            </a:r>
            <a:endParaRPr lang="ru-RU" altLang="ru-RU" sz="2000" b="1" dirty="0">
              <a:solidFill>
                <a:srgbClr val="002060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16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1" y="624109"/>
            <a:ext cx="8942438" cy="555391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19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</a:t>
            </a:r>
            <a:endParaRPr lang="ru-RU" sz="3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 проверок 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целевого использования средств ОМС 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2022 году – 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</a:t>
            </a:r>
            <a:r>
              <a:rPr lang="en-US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году – 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 числе</a:t>
            </a: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плановые комплексные проверки</a:t>
            </a:r>
          </a:p>
          <a:p>
            <a:pPr marL="0" indent="0" algn="ctr">
              <a:buNone/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них: </a:t>
            </a:r>
            <a:r>
              <a:rPr lang="ru-RU" sz="2800" b="1" i="1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проверки в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</a:t>
            </a:r>
          </a:p>
          <a:p>
            <a:pPr marL="0" indent="0" algn="ctr">
              <a:buNone/>
            </a:pP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i="1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проверка в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</a:t>
            </a:r>
          </a:p>
          <a:p>
            <a:pPr marL="0" indent="0">
              <a:buNone/>
            </a:pP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внеплановые проверки в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</a:t>
            </a:r>
            <a:endParaRPr lang="en-US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dirty="0" smtClean="0"/>
              <a:t>___________________________________________________________________________</a:t>
            </a:r>
            <a:endParaRPr lang="ru-RU" dirty="0" smtClean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92926" y="624110"/>
            <a:ext cx="158742" cy="45719"/>
          </a:xfrm>
        </p:spPr>
        <p:txBody>
          <a:bodyPr>
            <a:normAutofit fontScale="90000"/>
          </a:bodyPr>
          <a:lstStyle/>
          <a:p>
            <a:r>
              <a:rPr lang="ru-RU" sz="800" dirty="0" smtClean="0">
                <a:solidFill>
                  <a:srgbClr val="CCECFF"/>
                </a:solidFill>
              </a:rPr>
              <a:t>.</a:t>
            </a:r>
            <a:endParaRPr lang="ru-RU" sz="800" dirty="0">
              <a:solidFill>
                <a:srgbClr val="CCECFF"/>
              </a:solidFill>
            </a:endParaRPr>
          </a:p>
        </p:txBody>
      </p:sp>
      <p:pic>
        <p:nvPicPr>
          <p:cNvPr id="5" name="Picture 98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1" y="6330422"/>
            <a:ext cx="1219200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6150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539345" y="1422783"/>
            <a:ext cx="365655" cy="12661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200" dirty="0" smtClean="0">
                <a:solidFill>
                  <a:srgbClr val="CCECFF"/>
                </a:solidFill>
                <a:latin typeface="Garamond" panose="02020404030301010803" pitchFamily="18" charset="0"/>
              </a:rPr>
              <a:t>.</a:t>
            </a:r>
            <a:endParaRPr lang="ru-RU" altLang="en-US" sz="1200" dirty="0">
              <a:solidFill>
                <a:srgbClr val="CCECFF"/>
              </a:solidFill>
              <a:latin typeface="Garamond" panose="02020404030301010803" pitchFamily="18" charset="0"/>
            </a:endParaRPr>
          </a:p>
        </p:txBody>
      </p:sp>
      <p:pic>
        <p:nvPicPr>
          <p:cNvPr id="34820" name="Picture 1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425" y="6213475"/>
            <a:ext cx="1219200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1980580" y="260648"/>
            <a:ext cx="9493664" cy="435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ctr">
              <a:defRPr>
                <a:solidFill>
                  <a:srgbClr val="333399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>
              <a:defRPr sz="4200">
                <a:solidFill>
                  <a:schemeClr val="tx2"/>
                </a:solidFill>
                <a:latin typeface="Garamond" pitchFamily="18" charset="0"/>
              </a:defRPr>
            </a:lvl2pPr>
            <a:lvl3pPr>
              <a:defRPr sz="4200">
                <a:solidFill>
                  <a:schemeClr val="tx2"/>
                </a:solidFill>
                <a:latin typeface="Garamond" pitchFamily="18" charset="0"/>
              </a:defRPr>
            </a:lvl3pPr>
            <a:lvl4pPr>
              <a:defRPr sz="4200">
                <a:solidFill>
                  <a:schemeClr val="tx2"/>
                </a:solidFill>
                <a:latin typeface="Garamond" pitchFamily="18" charset="0"/>
              </a:defRPr>
            </a:lvl4pPr>
            <a:lvl5pPr>
              <a:defRPr sz="4200">
                <a:solidFill>
                  <a:schemeClr val="tx2"/>
                </a:solidFill>
                <a:latin typeface="Garamond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r>
              <a:rPr lang="ru-RU" b="1" dirty="0">
                <a:solidFill>
                  <a:srgbClr val="002060"/>
                </a:solidFill>
              </a:rPr>
              <a:t>Контроль за целевым использованием средств </a:t>
            </a:r>
            <a:r>
              <a:rPr lang="ru-RU" b="1" dirty="0" smtClean="0">
                <a:solidFill>
                  <a:srgbClr val="002060"/>
                </a:solidFill>
              </a:rPr>
              <a:t>ОМС</a:t>
            </a:r>
            <a:endParaRPr lang="ru-RU" altLang="ru-RU" b="1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34869" y="5276931"/>
            <a:ext cx="85108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solidFill>
                  <a:srgbClr val="002060"/>
                </a:solidFill>
                <a:latin typeface="+mj-lt"/>
              </a:rPr>
              <a:t>Суммы нецелевого использования средств ОМС, штрафов и пени возмещены в бюджет ТФОМС Республики Алтай: в </a:t>
            </a:r>
            <a:r>
              <a:rPr lang="ru-RU" sz="1400" b="1" dirty="0" smtClean="0">
                <a:solidFill>
                  <a:srgbClr val="002060"/>
                </a:solidFill>
                <a:latin typeface="+mj-lt"/>
              </a:rPr>
              <a:t>2020 </a:t>
            </a:r>
            <a:r>
              <a:rPr lang="ru-RU" sz="1400" b="1" dirty="0">
                <a:solidFill>
                  <a:srgbClr val="002060"/>
                </a:solidFill>
                <a:latin typeface="+mj-lt"/>
              </a:rPr>
              <a:t>году в полном объеме – </a:t>
            </a:r>
            <a:r>
              <a:rPr lang="ru-RU" sz="1400" b="1" dirty="0" smtClean="0">
                <a:solidFill>
                  <a:srgbClr val="FF0000"/>
                </a:solidFill>
                <a:latin typeface="+mj-lt"/>
              </a:rPr>
              <a:t>8 805,3 </a:t>
            </a:r>
            <a:r>
              <a:rPr lang="ru-RU" sz="1400" dirty="0">
                <a:solidFill>
                  <a:srgbClr val="FF0000"/>
                </a:solidFill>
                <a:latin typeface="+mj-lt"/>
              </a:rPr>
              <a:t>тыс. руб.</a:t>
            </a:r>
            <a:r>
              <a:rPr lang="ru-RU" sz="1400" b="1" dirty="0">
                <a:solidFill>
                  <a:srgbClr val="002060"/>
                </a:solidFill>
                <a:latin typeface="+mj-lt"/>
              </a:rPr>
              <a:t>, </a:t>
            </a:r>
            <a:endParaRPr lang="en-US" sz="1400" b="1" dirty="0">
              <a:solidFill>
                <a:srgbClr val="002060"/>
              </a:solidFill>
              <a:latin typeface="+mj-lt"/>
            </a:endParaRPr>
          </a:p>
          <a:p>
            <a:pPr algn="just"/>
            <a:r>
              <a:rPr lang="ru-RU" sz="1400" b="1" dirty="0">
                <a:solidFill>
                  <a:srgbClr val="002060"/>
                </a:solidFill>
                <a:latin typeface="+mj-lt"/>
              </a:rPr>
              <a:t>в </a:t>
            </a:r>
            <a:r>
              <a:rPr lang="ru-RU" sz="1400" b="1" dirty="0" smtClean="0">
                <a:solidFill>
                  <a:srgbClr val="002060"/>
                </a:solidFill>
                <a:latin typeface="+mj-lt"/>
              </a:rPr>
              <a:t>2021 </a:t>
            </a:r>
            <a:r>
              <a:rPr lang="ru-RU" sz="1400" b="1" dirty="0">
                <a:solidFill>
                  <a:srgbClr val="002060"/>
                </a:solidFill>
                <a:latin typeface="+mj-lt"/>
              </a:rPr>
              <a:t>году частично – </a:t>
            </a:r>
            <a:r>
              <a:rPr lang="ru-RU" sz="1400" b="1" dirty="0" smtClean="0">
                <a:solidFill>
                  <a:srgbClr val="FF0000"/>
                </a:solidFill>
                <a:latin typeface="+mj-lt"/>
              </a:rPr>
              <a:t>18225,3 </a:t>
            </a:r>
            <a:r>
              <a:rPr lang="ru-RU" sz="1400" dirty="0">
                <a:solidFill>
                  <a:srgbClr val="FF0000"/>
                </a:solidFill>
                <a:latin typeface="+mj-lt"/>
              </a:rPr>
              <a:t>тыс. руб.</a:t>
            </a:r>
            <a:r>
              <a:rPr lang="ru-RU" sz="1400" b="1" dirty="0">
                <a:solidFill>
                  <a:srgbClr val="002060"/>
                </a:solidFill>
                <a:latin typeface="+mj-lt"/>
              </a:rPr>
              <a:t>, в </a:t>
            </a:r>
            <a:r>
              <a:rPr lang="ru-RU" sz="1400" b="1" dirty="0" smtClean="0">
                <a:solidFill>
                  <a:srgbClr val="002060"/>
                </a:solidFill>
                <a:latin typeface="+mj-lt"/>
              </a:rPr>
              <a:t>2022 </a:t>
            </a:r>
            <a:r>
              <a:rPr lang="ru-RU" sz="1400" b="1" dirty="0">
                <a:solidFill>
                  <a:srgbClr val="002060"/>
                </a:solidFill>
                <a:latin typeface="+mj-lt"/>
              </a:rPr>
              <a:t>году </a:t>
            </a:r>
            <a:r>
              <a:rPr lang="ru-RU" sz="1400" b="1" dirty="0" smtClean="0">
                <a:solidFill>
                  <a:srgbClr val="002060"/>
                </a:solidFill>
                <a:latin typeface="+mj-lt"/>
              </a:rPr>
              <a:t>частично в сумме </a:t>
            </a:r>
            <a:r>
              <a:rPr lang="ru-RU" sz="1400" b="1" dirty="0">
                <a:solidFill>
                  <a:srgbClr val="002060"/>
                </a:solidFill>
                <a:latin typeface="+mj-lt"/>
              </a:rPr>
              <a:t>– </a:t>
            </a:r>
            <a:r>
              <a:rPr lang="ru-RU" sz="1400" b="1" dirty="0" smtClean="0">
                <a:solidFill>
                  <a:srgbClr val="FF0000"/>
                </a:solidFill>
                <a:latin typeface="+mj-lt"/>
              </a:rPr>
              <a:t>14054,8 </a:t>
            </a:r>
            <a:r>
              <a:rPr lang="ru-RU" sz="1400" dirty="0">
                <a:solidFill>
                  <a:srgbClr val="FF0000"/>
                </a:solidFill>
                <a:latin typeface="+mj-lt"/>
              </a:rPr>
              <a:t>тыс. руб.</a:t>
            </a:r>
            <a:r>
              <a:rPr lang="ru-RU" sz="1400" b="1" dirty="0">
                <a:solidFill>
                  <a:srgbClr val="FF0000"/>
                </a:solidFill>
                <a:latin typeface="+mj-lt"/>
              </a:rPr>
              <a:t>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8085020"/>
              </p:ext>
            </p:extLst>
          </p:nvPr>
        </p:nvGraphicFramePr>
        <p:xfrm>
          <a:off x="2106346" y="727588"/>
          <a:ext cx="9367898" cy="4337488"/>
        </p:xfrm>
        <a:graphic>
          <a:graphicData uri="http://schemas.openxmlformats.org/drawingml/2006/table">
            <a:tbl>
              <a:tblPr firstRow="1" lastRow="1" bandRow="1">
                <a:tableStyleId>{3C2FFA5D-87B4-456A-9821-1D502468CF0F}</a:tableStyleId>
              </a:tblPr>
              <a:tblGrid>
                <a:gridCol w="63608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95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3037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8715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97155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2020 г.</a:t>
                      </a:r>
                      <a:endParaRPr lang="ru-RU" sz="11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2021 </a:t>
                      </a:r>
                      <a:r>
                        <a:rPr lang="ru-RU" sz="11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г.</a:t>
                      </a:r>
                      <a:endParaRPr lang="ru-RU" sz="1100" b="1" i="0" u="none" strike="noStrike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2022 </a:t>
                      </a:r>
                      <a:r>
                        <a:rPr lang="ru-RU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г.</a:t>
                      </a:r>
                      <a:endParaRPr lang="ru-RU" sz="11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303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Комплексные плановые проверки МО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746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Комплексные плановые проверки СМО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746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Внеплановая проверка МО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364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Внеплановая проверка СМО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852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проверок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013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выявленного нецелевого использования средств ОМС (тыс. руб.)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1717D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</a:t>
                      </a:r>
                      <a:r>
                        <a:rPr lang="ru-RU" sz="1400" u="none" strike="noStrike" dirty="0" smtClean="0">
                          <a:solidFill>
                            <a:srgbClr val="1717D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839,8</a:t>
                      </a:r>
                      <a:endParaRPr lang="ru-RU" sz="1400" b="1" i="0" u="none" strike="noStrike" dirty="0">
                        <a:solidFill>
                          <a:srgbClr val="1717D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1717D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r>
                        <a:rPr lang="ru-RU" sz="1400" b="0" i="0" u="none" strike="noStrike" baseline="0" dirty="0" smtClean="0">
                          <a:solidFill>
                            <a:srgbClr val="1717D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485,7</a:t>
                      </a:r>
                      <a:endParaRPr lang="ru-RU" sz="1400" b="1" i="0" u="none" strike="noStrike" dirty="0">
                        <a:solidFill>
                          <a:srgbClr val="1717D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1717D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16191,4</a:t>
                      </a:r>
                      <a:endParaRPr lang="ru-RU" sz="1400" b="1" i="0" u="none" strike="noStrike" dirty="0">
                        <a:solidFill>
                          <a:srgbClr val="1717D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1812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 всего: (тыс. руб.)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solidFill>
                            <a:srgbClr val="1717D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860,7</a:t>
                      </a:r>
                      <a:endParaRPr lang="ru-RU" sz="1400" b="1" i="0" u="none" strike="noStrike" dirty="0">
                        <a:solidFill>
                          <a:srgbClr val="1717D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solidFill>
                            <a:srgbClr val="1717D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1 670,0</a:t>
                      </a:r>
                      <a:endParaRPr lang="ru-RU" sz="1400" b="1" i="0" u="none" strike="noStrike" dirty="0">
                        <a:solidFill>
                          <a:srgbClr val="1717D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solidFill>
                            <a:srgbClr val="1717D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2303,2</a:t>
                      </a:r>
                      <a:endParaRPr lang="ru-RU" sz="1400" b="1" i="0" u="none" strike="noStrike" dirty="0">
                        <a:solidFill>
                          <a:srgbClr val="1717D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833119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 - </a:t>
                      </a:r>
                      <a:r>
                        <a:rPr lang="ru-RU" sz="1400" u="sng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сумму нецелевого использования средств ОМС </a:t>
                      </a:r>
                      <a:endParaRPr lang="ru-RU" sz="140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107632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размере 10 %, 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результатам проверок МО (тыс. руб.) </a:t>
                      </a:r>
                      <a:endParaRPr lang="ru-RU" sz="1400" b="0" i="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784,0</a:t>
                      </a:r>
                      <a:endParaRPr lang="ru-RU" sz="14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1 648,5</a:t>
                      </a:r>
                      <a:endParaRPr lang="ru-RU" sz="14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1619,1</a:t>
                      </a:r>
                      <a:endParaRPr lang="ru-RU" sz="14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13644">
                <a:tc>
                  <a:txBody>
                    <a:bodyPr/>
                    <a:lstStyle/>
                    <a:p>
                      <a:pPr marL="0" indent="985838" algn="l" fontAlgn="b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400" u="sng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результатам проверок СМО (тыс. руб.)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76,7</a:t>
                      </a:r>
                      <a:endParaRPr lang="ru-RU" sz="14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21,5</a:t>
                      </a:r>
                      <a:endParaRPr lang="ru-RU" sz="14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684,1</a:t>
                      </a:r>
                      <a:endParaRPr lang="ru-RU" sz="14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2013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Пеня за 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несвоевременное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восстановление суммы нецелевого использования средств ОМС (тыс. руб.)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solidFill>
                            <a:srgbClr val="1717D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104,8</a:t>
                      </a:r>
                      <a:endParaRPr lang="ru-RU" sz="1400" b="1" i="0" u="none" strike="noStrike" dirty="0">
                        <a:solidFill>
                          <a:srgbClr val="1717D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solidFill>
                            <a:srgbClr val="1717D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69,6</a:t>
                      </a:r>
                      <a:endParaRPr lang="ru-RU" sz="1400" b="1" i="0" u="none" strike="noStrike" dirty="0">
                        <a:solidFill>
                          <a:srgbClr val="1717D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smtClean="0">
                          <a:solidFill>
                            <a:srgbClr val="1717D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16,3</a:t>
                      </a:r>
                      <a:endParaRPr lang="ru-RU" sz="1400" b="1" i="0" u="none" strike="noStrike" dirty="0">
                        <a:solidFill>
                          <a:srgbClr val="1717D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62662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 </a:t>
                      </a:r>
                      <a:endParaRPr lang="ru-RU" sz="1400" b="1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"/>
                      <a:r>
                        <a:rPr lang="ru-RU" sz="14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</a:t>
                      </a:r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нецелевого использования средств ОМС, штрафы и пени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</a:t>
                      </a:r>
                      <a:r>
                        <a:rPr lang="ru-RU" sz="14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805,3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18 225,3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18 510,9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879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плана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91" marR="7391" marT="7391" marB="0" anchor="ctr">
                    <a:gradFill>
                      <a:gsLst>
                        <a:gs pos="0">
                          <a:schemeClr val="bg2">
                            <a:tint val="90000"/>
                            <a:satMod val="92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path path="circle">
                        <a:fillToRect l="50000" t="50000"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363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2691248" y="147484"/>
            <a:ext cx="81449" cy="132497"/>
          </a:xfrm>
        </p:spPr>
        <p:txBody>
          <a:bodyPr>
            <a:normAutofit fontScale="90000"/>
          </a:bodyPr>
          <a:lstStyle/>
          <a:p>
            <a:r>
              <a:rPr lang="ru-RU" sz="800" dirty="0" smtClean="0">
                <a:solidFill>
                  <a:srgbClr val="CCECFF"/>
                </a:solidFill>
              </a:rPr>
              <a:t>.</a:t>
            </a:r>
            <a:endParaRPr lang="ru-RU" sz="800" dirty="0">
              <a:solidFill>
                <a:srgbClr val="CCECFF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5355239"/>
              </p:ext>
            </p:extLst>
          </p:nvPr>
        </p:nvGraphicFramePr>
        <p:xfrm>
          <a:off x="1533832" y="550606"/>
          <a:ext cx="9970781" cy="5584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98" descr="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1" y="6330422"/>
            <a:ext cx="1219200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5997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2691248" y="147484"/>
            <a:ext cx="81449" cy="132497"/>
          </a:xfrm>
        </p:spPr>
        <p:txBody>
          <a:bodyPr>
            <a:normAutofit fontScale="90000"/>
          </a:bodyPr>
          <a:lstStyle/>
          <a:p>
            <a:r>
              <a:rPr lang="ru-RU" sz="800" dirty="0" smtClean="0">
                <a:solidFill>
                  <a:srgbClr val="CCECFF"/>
                </a:solidFill>
              </a:rPr>
              <a:t>.</a:t>
            </a:r>
            <a:endParaRPr lang="ru-RU" sz="800" dirty="0">
              <a:solidFill>
                <a:srgbClr val="CCECFF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9261463"/>
              </p:ext>
            </p:extLst>
          </p:nvPr>
        </p:nvGraphicFramePr>
        <p:xfrm>
          <a:off x="1533832" y="550606"/>
          <a:ext cx="9970781" cy="5584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98" descr="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1" y="6330422"/>
            <a:ext cx="1219200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7781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68127" y="324280"/>
            <a:ext cx="9689958" cy="1108725"/>
          </a:xfrm>
          <a:solidFill>
            <a:schemeClr val="bg1"/>
          </a:solidFill>
          <a:ln>
            <a:noFill/>
          </a:ln>
          <a:effectLst>
            <a:glow rad="228600">
              <a:srgbClr val="0099CC">
                <a:alpha val="4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 ВИДЫ  НАРУШЕНИЙ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cap="none" dirty="0" smtClean="0">
                <a:solidFill>
                  <a:srgbClr val="002060"/>
                </a:solidFill>
                <a:effectLst>
                  <a:outerShdw blurRad="50800" dist="50800" sx="1000" sy="1000" algn="ctr" rotWithShape="0">
                    <a:srgbClr val="FFFF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допускаемые </a:t>
            </a:r>
            <a:r>
              <a:rPr lang="ru-RU" sz="2400" b="1" cap="none" dirty="0" smtClean="0">
                <a:solidFill>
                  <a:srgbClr val="FF0000"/>
                </a:solidFill>
                <a:effectLst>
                  <a:outerShdw blurRad="50800" dist="50800" sx="1000" sy="1000" algn="ctr" rotWithShape="0">
                    <a:srgbClr val="FFFF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</a:t>
            </a:r>
            <a:r>
              <a:rPr lang="ru-RU" sz="2400" b="1" cap="none" dirty="0" smtClean="0">
                <a:solidFill>
                  <a:srgbClr val="002060"/>
                </a:solidFill>
                <a:effectLst>
                  <a:outerShdw blurRad="50800" dist="50800" sx="1000" sy="1000" algn="ctr" rotWithShape="0">
                    <a:srgbClr val="FFFF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в части </a:t>
            </a:r>
            <a:r>
              <a:rPr lang="ru-RU" sz="2400" b="1" cap="none" dirty="0" smtClean="0">
                <a:solidFill>
                  <a:srgbClr val="002060"/>
                </a:solidFill>
                <a:effectLst>
                  <a:outerShdw blurRad="50800" dist="50800" sx="1000" sy="1000" algn="ctr" rotWithShape="0">
                    <a:schemeClr val="bg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нецелевого</a:t>
            </a:r>
            <a:r>
              <a:rPr lang="ru-RU" sz="2400" b="1" cap="none" dirty="0" smtClean="0">
                <a:solidFill>
                  <a:srgbClr val="002060"/>
                </a:solidFill>
                <a:effectLst>
                  <a:outerShdw blurRad="50800" dist="50800" sx="1000" sy="1000" algn="ctr" rotWithShape="0">
                    <a:srgbClr val="FFFF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использования средств </a:t>
            </a:r>
            <a:r>
              <a:rPr lang="ru-RU" sz="2400" b="1" cap="none" dirty="0" smtClean="0">
                <a:solidFill>
                  <a:srgbClr val="FF0000"/>
                </a:solidFill>
                <a:effectLst>
                  <a:outerShdw blurRad="50800" dist="50800" sx="1000" sy="1000" algn="ctr" rotWithShape="0">
                    <a:srgbClr val="FFFF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ОМС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50800" dist="50800" sx="1000" sy="1000" algn="ctr" rotWithShape="0">
                    <a:srgbClr val="FFFF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200" b="1" dirty="0">
              <a:solidFill>
                <a:srgbClr val="002060"/>
              </a:solidFill>
              <a:effectLst>
                <a:outerShdw blurRad="50800" dist="50800" sx="1000" sy="1000" algn="ctr" rotWithShape="0">
                  <a:srgbClr val="FFFF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50142" y="1645920"/>
            <a:ext cx="9807943" cy="4629754"/>
          </a:xfrm>
        </p:spPr>
        <p:txBody>
          <a:bodyPr>
            <a:normAutofit fontScale="92500"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ru-RU" sz="2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входящие </a:t>
            </a:r>
            <a:r>
              <a:rPr lang="ru-RU" sz="2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территориальную программу обязательного медицинского страхования и</a:t>
            </a:r>
            <a:r>
              <a:rPr lang="ru-RU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включенные </a:t>
            </a:r>
            <a:r>
              <a:rPr lang="ru-RU" sz="2600" dirty="0">
                <a:solidFill>
                  <a:srgbClr val="FF0000"/>
                </a:solidFill>
                <a:effectLst>
                  <a:outerShdw blurRad="50800" dist="50800" dir="5400000" sx="1000" sy="1000" algn="ctr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структуру</a:t>
            </a:r>
            <a:r>
              <a:rPr lang="ru-RU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тарифа</a:t>
            </a:r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оплату медицинской </a:t>
            </a:r>
            <a:r>
              <a:rPr lang="ru-RU" sz="2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помощи;</a:t>
            </a:r>
            <a:endParaRPr lang="ru-RU" sz="1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ru-RU" sz="2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Расходы, </a:t>
            </a:r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неправомерно произведенные за счет средств ОМС, </a:t>
            </a:r>
            <a:r>
              <a:rPr lang="ru-RU" sz="2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осуществляющиеся </a:t>
            </a:r>
            <a:r>
              <a:rPr lang="ru-RU" sz="2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средств республиканского бюджета</a:t>
            </a:r>
            <a:r>
              <a:rPr lang="en-US" sz="2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2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</a:t>
            </a:r>
            <a:r>
              <a:rPr lang="ru-RU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иной приносящей доход деятельности (</a:t>
            </a:r>
            <a:r>
              <a:rPr lang="ru-RU" sz="2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платных услуг</a:t>
            </a:r>
            <a:r>
              <a:rPr lang="ru-RU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ru-RU" sz="2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Расходование средств на оплату труда, в нарушение нормативных правовых актов и не входящие в действующую систему оплаты труда медицинской организации;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ru-RU" sz="2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Расходование </a:t>
            </a:r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ОМС в отсутствие подтверждающих </a:t>
            </a:r>
            <a:r>
              <a:rPr lang="ru-RU" sz="2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 (</a:t>
            </a:r>
            <a:r>
              <a:rPr lang="ru-RU" sz="26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первичных документов</a:t>
            </a:r>
            <a:r>
              <a:rPr lang="ru-RU" sz="2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98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1" y="6330422"/>
            <a:ext cx="1219200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23987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74801" y="982133"/>
            <a:ext cx="10261602" cy="5181600"/>
          </a:xfrm>
        </p:spPr>
        <p:txBody>
          <a:bodyPr>
            <a:noAutofit/>
          </a:bodyPr>
          <a:lstStyle/>
          <a:p>
            <a:pPr marL="177800" lvl="0" indent="-177800"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150" b="1" dirty="0" smtClean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1637,8 тыс. руб. – </a:t>
            </a:r>
            <a:r>
              <a:rPr lang="ru-RU" sz="115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Медикаменты и расходный материал.</a:t>
            </a:r>
          </a:p>
          <a:p>
            <a:pPr marL="177800" lvl="0" indent="0" algn="just">
              <a:spcBef>
                <a:spcPts val="0"/>
              </a:spcBef>
              <a:buNone/>
            </a:pPr>
            <a:r>
              <a:rPr lang="ru-RU" sz="1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</a:t>
            </a:r>
            <a:r>
              <a:rPr lang="ru-RU" sz="11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 приобретению лекарственных средств, не входящих в перечень </a:t>
            </a:r>
            <a:r>
              <a:rPr lang="ru-RU" sz="11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ЖНВЛП</a:t>
            </a:r>
            <a:r>
              <a:rPr lang="ru-RU" sz="11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стандарты медицинской помощи и необоснованные решениями врачебной </a:t>
            </a:r>
            <a:r>
              <a:rPr lang="ru-RU" sz="1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комиссии </a:t>
            </a:r>
            <a:r>
              <a:rPr lang="ru-RU" sz="11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случаях индивидуальной непереносимости и (или) по жизненным показаниям</a:t>
            </a:r>
            <a:r>
              <a:rPr lang="ru-RU" sz="1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77800" indent="0" algn="just">
              <a:spcBef>
                <a:spcPts val="0"/>
              </a:spcBef>
              <a:buNone/>
            </a:pPr>
            <a:r>
              <a:rPr lang="ru-RU" sz="1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 по  расходным материалам, </a:t>
            </a:r>
            <a:r>
              <a:rPr lang="ru-RU" sz="11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приобретенных за счет средств ОМС, на оказание платных медицинских услуг; </a:t>
            </a:r>
            <a:endParaRPr lang="ru-RU" sz="115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0" algn="just">
              <a:spcBef>
                <a:spcPts val="0"/>
              </a:spcBef>
              <a:buNone/>
            </a:pPr>
            <a:r>
              <a:rPr lang="ru-RU" sz="1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 по приобретению лекарственных средств (</a:t>
            </a:r>
            <a:r>
              <a:rPr lang="ru-RU" sz="1150" i="1" dirty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антирабической </a:t>
            </a:r>
            <a:r>
              <a:rPr lang="ru-RU" sz="1150" i="1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вакцины</a:t>
            </a:r>
            <a:r>
              <a:rPr lang="ru-RU" sz="1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за счет средств ОМС, осуществляющихся за счет средств бюджетных ассигнований (ст. 15 Федерального закона от 17.09.1998 № 157-ФЗ).</a:t>
            </a:r>
          </a:p>
          <a:p>
            <a:pPr marL="177800" indent="0" algn="just">
              <a:spcBef>
                <a:spcPts val="0"/>
              </a:spcBef>
              <a:buNone/>
            </a:pPr>
            <a:endParaRPr lang="ru-RU" sz="5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150" b="1" dirty="0" smtClean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4556,0 тыс</a:t>
            </a:r>
            <a:r>
              <a:rPr lang="ru-RU" sz="1150" b="1" dirty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 </a:t>
            </a:r>
            <a:r>
              <a:rPr lang="ru-RU" sz="1150" b="1" dirty="0" smtClean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15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средства.</a:t>
            </a:r>
            <a:endParaRPr lang="ru-RU" sz="1150" dirty="0" smtClean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lvl="0" indent="0" algn="just">
              <a:spcBef>
                <a:spcPts val="0"/>
              </a:spcBef>
              <a:buNone/>
            </a:pPr>
            <a:r>
              <a:rPr lang="ru-RU" sz="1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</a:t>
            </a:r>
            <a:r>
              <a:rPr lang="ru-RU" sz="11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 приобретению основных средств (оборудование, производственный и хозяйственный инвентарь) стоимостью свыше </a:t>
            </a:r>
            <a:r>
              <a:rPr lang="ru-RU" sz="11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тысяч рублей за </a:t>
            </a:r>
            <a:r>
              <a:rPr lang="ru-RU" sz="11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единицу</a:t>
            </a:r>
            <a:r>
              <a:rPr lang="ru-RU" sz="1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5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lvl="0" indent="0" algn="just">
              <a:spcBef>
                <a:spcPts val="0"/>
              </a:spcBef>
              <a:buNone/>
            </a:pPr>
            <a:endParaRPr lang="ru-RU" sz="5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150" b="1" dirty="0" smtClean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1167,1 тыс. руб. – </a:t>
            </a:r>
            <a:r>
              <a:rPr lang="ru-RU" sz="115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Командировочные расходы.</a:t>
            </a:r>
          </a:p>
          <a:p>
            <a:pPr marL="177800" indent="0" algn="just">
              <a:spcBef>
                <a:spcPts val="0"/>
              </a:spcBef>
              <a:buNone/>
            </a:pPr>
            <a:r>
              <a:rPr lang="ru-RU" sz="1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Возмещение </a:t>
            </a:r>
            <a:r>
              <a:rPr lang="ru-RU" sz="11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командировочных расходов работникам медицинской организации сверх установленных норм, в нарушение требований Постановлений Правительства Российской Федерации № </a:t>
            </a:r>
            <a:r>
              <a:rPr lang="ru-RU" sz="11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729</a:t>
            </a:r>
            <a:r>
              <a:rPr lang="ru-RU" sz="11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02.10.2002, № </a:t>
            </a:r>
            <a:r>
              <a:rPr lang="ru-RU" sz="11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749</a:t>
            </a:r>
            <a:r>
              <a:rPr lang="ru-RU" sz="11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13.10.2008, и Постановления Правительства Республики Алтай № </a:t>
            </a:r>
            <a:r>
              <a:rPr lang="ru-RU" sz="11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</a:t>
            </a:r>
            <a:r>
              <a:rPr lang="ru-RU" sz="11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1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05.05.2017</a:t>
            </a:r>
            <a:r>
              <a:rPr lang="ru-RU" sz="11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15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0" algn="just">
              <a:spcBef>
                <a:spcPts val="0"/>
              </a:spcBef>
              <a:buNone/>
            </a:pPr>
            <a:r>
              <a:rPr lang="ru-RU" sz="1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 </a:t>
            </a:r>
            <a:r>
              <a:rPr lang="ru-RU" sz="11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обучению на курсах повышения квалификации специалистов, не относящихся к медицинским персоналу (</a:t>
            </a:r>
            <a:r>
              <a:rPr lang="ru-RU" sz="115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 административно-управленческого персонала (</a:t>
            </a:r>
            <a:r>
              <a:rPr lang="ru-RU" sz="1150" i="1" dirty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экономист, бухгалтер, специалист отдела кадров и т.д.</a:t>
            </a:r>
            <a:r>
              <a:rPr lang="ru-RU" sz="115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1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r>
              <a:rPr lang="ru-RU" sz="115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15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0" algn="just">
              <a:spcBef>
                <a:spcPts val="0"/>
              </a:spcBef>
              <a:buNone/>
            </a:pPr>
            <a:r>
              <a:rPr lang="ru-RU" sz="1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Командировочные расходы, в том числе оплата обучения </a:t>
            </a:r>
            <a:r>
              <a:rPr lang="ru-RU" sz="11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связанные с профессиональной переподготовкой и повышением квалификации (</a:t>
            </a:r>
            <a:r>
              <a:rPr lang="ru-RU" sz="1150" i="1" dirty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форумах, конференциях, дискуссионных клубах, </a:t>
            </a:r>
            <a:r>
              <a:rPr lang="ru-RU" sz="1150" i="1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съездах, тренингах  </a:t>
            </a:r>
            <a:r>
              <a:rPr lang="ru-RU" sz="1150" i="1" dirty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 т.д</a:t>
            </a:r>
            <a:r>
              <a:rPr lang="ru-RU" sz="1150" i="1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177800" indent="0" algn="just">
              <a:spcBef>
                <a:spcPts val="0"/>
              </a:spcBef>
              <a:buNone/>
            </a:pPr>
            <a:r>
              <a:rPr lang="ru-RU" sz="1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 </a:t>
            </a:r>
            <a:r>
              <a:rPr lang="ru-RU" sz="11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командировочным расходам </a:t>
            </a:r>
            <a:r>
              <a:rPr lang="ru-RU" sz="11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медицинских работников, содержащихся за счет средств республиканского бюджета (</a:t>
            </a:r>
            <a:r>
              <a:rPr lang="ru-RU" sz="115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врачей специалистов: </a:t>
            </a:r>
            <a:r>
              <a:rPr lang="ru-RU" sz="1150" i="1" dirty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фтизиатр, нарколог, психиатр, патологоанатом, в том числе средний медицинский персонал</a:t>
            </a:r>
            <a:r>
              <a:rPr lang="ru-RU" sz="1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за </a:t>
            </a:r>
            <a:r>
              <a:rPr lang="ru-RU" sz="11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 средств от иной приносящей доход деятельности (платных услуг</a:t>
            </a:r>
            <a:r>
              <a:rPr lang="ru-RU" sz="1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115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0" algn="just">
              <a:spcBef>
                <a:spcPts val="0"/>
              </a:spcBef>
              <a:buNone/>
            </a:pPr>
            <a:endParaRPr lang="ru-RU" sz="500" b="1" i="1" dirty="0">
              <a:solidFill>
                <a:srgbClr val="1104B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150" b="1" dirty="0" smtClean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723,9  </a:t>
            </a:r>
            <a:r>
              <a:rPr lang="ru-RU" sz="1150" b="1" dirty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</a:t>
            </a:r>
            <a:r>
              <a:rPr lang="ru-RU" sz="1150" b="1" dirty="0" smtClean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15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материальны запасы.</a:t>
            </a:r>
          </a:p>
          <a:p>
            <a:pPr marL="177800" indent="0" algn="just">
              <a:spcBef>
                <a:spcPts val="0"/>
              </a:spcBef>
              <a:buNone/>
            </a:pPr>
            <a:r>
              <a:rPr lang="ru-RU" sz="1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 </a:t>
            </a:r>
            <a:r>
              <a:rPr lang="ru-RU" sz="11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приобретению прочих материальных запасов </a:t>
            </a:r>
            <a:r>
              <a:rPr lang="ru-RU" sz="1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1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входящих в структуру </a:t>
            </a:r>
            <a:r>
              <a:rPr lang="ru-RU" sz="1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тарифа (</a:t>
            </a:r>
            <a:r>
              <a:rPr lang="ru-RU" sz="11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числе: </a:t>
            </a:r>
            <a:r>
              <a:rPr lang="ru-RU" sz="1150" i="1" dirty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шаров воздушных, гирлянды, бумаги для фотоаппарата, </a:t>
            </a:r>
            <a:r>
              <a:rPr lang="ru-RU" sz="1150" i="1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картин, открыток </a:t>
            </a:r>
            <a:r>
              <a:rPr lang="ru-RU" sz="1150" i="1" dirty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</a:t>
            </a:r>
            <a:r>
              <a:rPr lang="ru-RU" sz="1150" i="1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marL="177800" indent="0" algn="just">
              <a:spcBef>
                <a:spcPts val="0"/>
              </a:spcBef>
              <a:buNone/>
            </a:pPr>
            <a:r>
              <a:rPr lang="ru-RU" sz="1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 </a:t>
            </a:r>
            <a:r>
              <a:rPr lang="ru-RU" sz="11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приобретению прочих материальных запасов </a:t>
            </a:r>
            <a:r>
              <a:rPr lang="ru-RU" sz="1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используемые </a:t>
            </a:r>
            <a:r>
              <a:rPr lang="ru-RU" sz="11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оказании платных медицинских </a:t>
            </a:r>
            <a:r>
              <a:rPr lang="ru-RU" sz="1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 (</a:t>
            </a:r>
            <a:r>
              <a:rPr lang="ru-RU" sz="1150" i="1" dirty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бланочной продукции, расходных материалов, кассовой ленты, тесты ИХА-факторы и пр</a:t>
            </a:r>
            <a:r>
              <a:rPr lang="ru-RU" sz="1150" i="1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177800" indent="0" algn="just">
              <a:spcBef>
                <a:spcPts val="0"/>
              </a:spcBef>
              <a:buFontTx/>
              <a:buChar char="-"/>
            </a:pPr>
            <a:endParaRPr lang="ru-RU" sz="5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150" b="1" dirty="0" smtClean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1858,0  </a:t>
            </a:r>
            <a:r>
              <a:rPr lang="ru-RU" sz="1150" b="1" dirty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– </a:t>
            </a:r>
            <a:r>
              <a:rPr lang="ru-RU" sz="115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Капитальные вложения (капитальный ремонт оборудования).</a:t>
            </a:r>
            <a:endParaRPr lang="ru-RU" sz="115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0" algn="just">
              <a:spcBef>
                <a:spcPts val="0"/>
              </a:spcBef>
              <a:buNone/>
            </a:pPr>
            <a:r>
              <a:rPr lang="ru-RU" sz="1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 по монтажу, установке техническом сопровождении программных комплексов и систем, не связанных с реализацией территориальной программы ОМС (</a:t>
            </a:r>
            <a:r>
              <a:rPr lang="ru-RU" sz="1150" i="1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видеонаблюдения, охранно-пожарной и тревожной сигнализации и др</a:t>
            </a:r>
            <a:r>
              <a:rPr lang="ru-RU" sz="1150" i="1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1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5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98" descr="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1" y="6330422"/>
            <a:ext cx="1219200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252134" y="200555"/>
            <a:ext cx="9584268" cy="536045"/>
          </a:xfrm>
          <a:solidFill>
            <a:schemeClr val="bg1"/>
          </a:solidFill>
          <a:ln>
            <a:noFill/>
          </a:ln>
          <a:effectLst>
            <a:glow rad="228600">
              <a:srgbClr val="0099CC">
                <a:alpha val="4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по видам расходов</a:t>
            </a:r>
            <a:endParaRPr lang="ru-RU" sz="3200" b="1" dirty="0">
              <a:solidFill>
                <a:srgbClr val="002060"/>
              </a:solidFill>
              <a:effectLst>
                <a:outerShdw blurRad="50800" dist="50800" sx="1000" sy="1000" algn="ctr" rotWithShape="0">
                  <a:srgbClr val="FFFF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137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08667" y="990600"/>
            <a:ext cx="10261600" cy="5190067"/>
          </a:xfrm>
        </p:spPr>
        <p:txBody>
          <a:bodyPr>
            <a:normAutofit fontScale="25000" lnSpcReduction="20000"/>
          </a:bodyPr>
          <a:lstStyle/>
          <a:p>
            <a:pPr marL="177800" indent="-1778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4400" b="1" dirty="0" smtClean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622,3  </a:t>
            </a:r>
            <a:r>
              <a:rPr lang="ru-RU" sz="4400" b="1" dirty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– </a:t>
            </a:r>
            <a:r>
              <a:rPr lang="ru-RU" sz="44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и услуги по содержанию имущества.</a:t>
            </a:r>
          </a:p>
          <a:p>
            <a:pPr marL="17780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 по коммунальным услугам зданий, кабинетов, содержащихся за счет средств республиканского бюджета (</a:t>
            </a:r>
            <a:r>
              <a:rPr lang="ru-RU" sz="4400" i="1" dirty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здание морга, кабинеты врача фтизиатра и врача психиатра-нарколога, содержащихся за счет средств республиканского бюджета</a:t>
            </a:r>
            <a:r>
              <a:rPr lang="ru-RU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177800" indent="-1778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ru-RU" sz="2000" b="1" dirty="0" smtClean="0">
              <a:solidFill>
                <a:srgbClr val="1717D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4200" b="1" dirty="0" smtClean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685,9  </a:t>
            </a:r>
            <a:r>
              <a:rPr lang="ru-RU" sz="4200" b="1" dirty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– </a:t>
            </a:r>
            <a:r>
              <a:rPr lang="ru-RU" sz="42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Горюче-смазочные </a:t>
            </a:r>
            <a:r>
              <a:rPr lang="ru-RU" sz="42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(ГСМ).</a:t>
            </a:r>
            <a:endParaRPr lang="ru-RU" sz="4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 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списанию ГСМ сверх установленных норм, в нарушение распоряжения Министерства транспорта Российской Федерации № </a:t>
            </a:r>
            <a:r>
              <a:rPr lang="ru-RU" sz="4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АМ-23-р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14.03.2008</a:t>
            </a: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7780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2000" b="1" dirty="0" smtClean="0">
              <a:solidFill>
                <a:srgbClr val="1717D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4200" b="1" dirty="0" smtClean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4376,5  </a:t>
            </a:r>
            <a:r>
              <a:rPr lang="ru-RU" sz="4200" b="1" dirty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– </a:t>
            </a:r>
            <a:r>
              <a:rPr lang="ru-RU" sz="42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труда.</a:t>
            </a:r>
            <a:endParaRPr lang="ru-RU" sz="4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Неправомерная выплата 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заработной платы (в том числе премии) не в соответствии с трудовым договором, заключенным с работником и приказами </a:t>
            </a: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МО;</a:t>
            </a:r>
            <a:r>
              <a:rPr lang="en-US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неправомерная выплата 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персонального повышающего </a:t>
            </a: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коэффициента;</a:t>
            </a:r>
            <a:r>
              <a:rPr lang="en-US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неправомерная выплата 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районного и северного </a:t>
            </a: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коэффициентов;</a:t>
            </a:r>
            <a:r>
              <a:rPr lang="en-US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неправомерная выплата 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заработной платы за работу в выходной </a:t>
            </a: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день; неправомерная выплата 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заработной платы в период фактического нахождения работника в отпуске и в командировке, произведенной не в соответствии с табелем учета рабочего </a:t>
            </a: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времени; неправомерная доплата выплаты 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стимулирующего характера в виде премиальных выплат в нарушение </a:t>
            </a: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приказа; неправомерная выплата отпускных 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компенсации за неиспользованный </a:t>
            </a: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отпуск; неправомерная выплата доплаты 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совмещение должностей (профессий), за расширение зоны обслуживания и увеличение объема работы; </a:t>
            </a: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неправомерная выплата заработной платы, связанной с установлением завышенных 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должностных окладов </a:t>
            </a:r>
            <a:r>
              <a:rPr lang="ru-RU" sz="4200" dirty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 соответствие с профессиональной квалификационной группой и квалификационным уровнем перечня должностей 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штатном расписании (</a:t>
            </a:r>
            <a:r>
              <a:rPr lang="ru-RU" sz="4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отдельным должностям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сверх установленных размеров, в нарушение действующего Положения об оплате труда </a:t>
            </a: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МО; неправомерная выплата 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медицинской </a:t>
            </a: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организацией 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доплаты до МРОТ, в случаях превышения заработной платы работника установленного минимального размера оплаты труда (</a:t>
            </a:r>
            <a:r>
              <a:rPr lang="ru-RU" sz="4200" dirty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МРОТ)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нарушение Федерального закона № </a:t>
            </a:r>
            <a:r>
              <a:rPr lang="ru-RU" sz="4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82-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ФЗ от 19.06.2000 «О минимальном размере оплаты труда» и ст. </a:t>
            </a:r>
            <a:r>
              <a:rPr lang="ru-RU" sz="4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133 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Трудового кодекса Российской </a:t>
            </a: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Федерации; расходы 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оплате труда структурного подразделения, содержащегося за счет средств от иной приносящей доход деятельности (платных услуг</a:t>
            </a: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177800" indent="-17780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4200" b="1" dirty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451,9  тыс. руб. – </a:t>
            </a:r>
            <a:r>
              <a:rPr lang="ru-RU" sz="42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Расходы произведенные без подтверждающих документов.</a:t>
            </a:r>
          </a:p>
          <a:p>
            <a:pPr marL="17780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Неправомерн</a:t>
            </a: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</a:t>
            </a: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выплата 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заработной платы без приказа;</a:t>
            </a:r>
          </a:p>
          <a:p>
            <a:pPr marL="17780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Неправомерная выплата заработной 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платы в период нахождения работника в очередном ежегодном отпуске, в том числе в отпуске без содержания (</a:t>
            </a:r>
            <a:r>
              <a:rPr lang="ru-RU" sz="4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сохранения заработной платы</a:t>
            </a: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sz="4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Возмещение командировочных расходов работникам медицинской организации не подтвержденные первичными бухгалтерскими документами (</a:t>
            </a:r>
            <a:r>
              <a:rPr lang="ru-RU" sz="4200" i="1" dirty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билет за проезд, квитанция (счет) за проживание и пр.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 произведенные без приказа медицинской организации о направлении работника в служебную командировку;</a:t>
            </a:r>
          </a:p>
          <a:p>
            <a:pPr marL="17780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Оплата 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 за сверхурочное время работы (в пути) в период нахождения работника в командировке без приказа</a:t>
            </a: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4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Приобретение и списание лекарственных препаратов без 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подтверждающих первичных </a:t>
            </a: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документов; </a:t>
            </a:r>
          </a:p>
          <a:p>
            <a:pPr marL="17780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Приобретение 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средств (в том числе: </a:t>
            </a:r>
            <a:r>
              <a:rPr lang="ru-RU" sz="4200" i="1" dirty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медицинского оборудования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без </a:t>
            </a: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подтверждающих 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первичных </a:t>
            </a: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документов;</a:t>
            </a:r>
          </a:p>
          <a:p>
            <a:pPr marL="17780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Неправомерное списание ГСМ без подтверждающих </a:t>
            </a:r>
            <a:r>
              <a:rPr lang="ru-RU" sz="4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первичных </a:t>
            </a: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 (</a:t>
            </a:r>
            <a:r>
              <a:rPr lang="ru-RU" sz="4200" i="1" dirty="0" smtClean="0">
                <a:solidFill>
                  <a:srgbClr val="1104B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путевых листов</a:t>
            </a:r>
            <a:r>
              <a:rPr lang="ru-RU" sz="4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4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4200" b="1" dirty="0" smtClean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112,0  </a:t>
            </a:r>
            <a:r>
              <a:rPr lang="ru-RU" sz="4200" b="1" dirty="0">
                <a:solidFill>
                  <a:srgbClr val="1717D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– </a:t>
            </a:r>
            <a:r>
              <a:rPr lang="ru-RU" sz="42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расходы</a:t>
            </a:r>
            <a:r>
              <a:rPr lang="ru-RU" sz="4200" b="1" dirty="0" smtClean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200" b="1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252133" y="211667"/>
            <a:ext cx="9618134" cy="524933"/>
          </a:xfrm>
          <a:solidFill>
            <a:schemeClr val="bg1"/>
          </a:solidFill>
          <a:ln>
            <a:noFill/>
          </a:ln>
          <a:effectLst>
            <a:glow rad="228600">
              <a:srgbClr val="0099CC">
                <a:alpha val="4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50800" dist="50800" dir="5400000" algn="ctr" rotWithShape="0">
                    <a:schemeClr val="tx1">
                      <a:lumMod val="50000"/>
                      <a:lumOff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по видам расходов</a:t>
            </a:r>
            <a:endParaRPr lang="ru-RU" sz="3200" b="1" dirty="0">
              <a:solidFill>
                <a:srgbClr val="002060"/>
              </a:solidFill>
              <a:effectLst>
                <a:outerShdw blurRad="50800" dist="50800" sx="1000" sy="1000" algn="ctr" rotWithShape="0">
                  <a:srgbClr val="FFFF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98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1" y="6330422"/>
            <a:ext cx="1219200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54557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71025" y="683377"/>
            <a:ext cx="45719" cy="12095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CECFF"/>
                </a:solidFill>
              </a:rPr>
              <a:t>.</a:t>
            </a:r>
            <a:endParaRPr lang="ru-RU" dirty="0">
              <a:solidFill>
                <a:srgbClr val="CCECF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62492" y="1854199"/>
            <a:ext cx="8915400" cy="23368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4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6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6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98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1" y="6330422"/>
            <a:ext cx="1219200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3536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Оранжевый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1576</TotalTime>
  <Words>1098</Words>
  <Application>Microsoft Office PowerPoint</Application>
  <PresentationFormat>Широкоэкранный</PresentationFormat>
  <Paragraphs>141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9" baseType="lpstr">
      <vt:lpstr>Algerian</vt:lpstr>
      <vt:lpstr>Arial</vt:lpstr>
      <vt:lpstr>Bodoni MT Black</vt:lpstr>
      <vt:lpstr>Calibri</vt:lpstr>
      <vt:lpstr>Century Gothic</vt:lpstr>
      <vt:lpstr>Garamond</vt:lpstr>
      <vt:lpstr>Times New Roman</vt:lpstr>
      <vt:lpstr>Wingdings</vt:lpstr>
      <vt:lpstr>Wingdings 3</vt:lpstr>
      <vt:lpstr>Легкий дым</vt:lpstr>
      <vt:lpstr>Территориальный фонд обязательного медицинского страхования Республики Алтай</vt:lpstr>
      <vt:lpstr>.</vt:lpstr>
      <vt:lpstr>Презентация PowerPoint</vt:lpstr>
      <vt:lpstr>.</vt:lpstr>
      <vt:lpstr>.</vt:lpstr>
      <vt:lpstr>ОСНОВНЫЕ  ВИДЫ  НАРУШЕНИЙ допускаемые МО, в части нецелевого использования средств ОМС:</vt:lpstr>
      <vt:lpstr>Нарушения по видам расходов</vt:lpstr>
      <vt:lpstr>Нарушения по видам расходов</vt:lpstr>
      <vt:lpstr>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виды нарушений,  допускаемые медицинскими организациями?:</dc:title>
  <dc:creator>shandybaeva</dc:creator>
  <cp:lastModifiedBy>shandybaeva</cp:lastModifiedBy>
  <cp:revision>139</cp:revision>
  <cp:lastPrinted>2023-02-02T08:06:46Z</cp:lastPrinted>
  <dcterms:created xsi:type="dcterms:W3CDTF">2022-04-13T09:13:31Z</dcterms:created>
  <dcterms:modified xsi:type="dcterms:W3CDTF">2023-02-02T09:24:39Z</dcterms:modified>
</cp:coreProperties>
</file>