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38" r:id="rId1"/>
  </p:sldMasterIdLst>
  <p:notesMasterIdLst>
    <p:notesMasterId r:id="rId8"/>
  </p:notesMasterIdLst>
  <p:handoutMasterIdLst>
    <p:handoutMasterId r:id="rId9"/>
  </p:handoutMasterIdLst>
  <p:sldIdLst>
    <p:sldId id="508" r:id="rId2"/>
    <p:sldId id="551" r:id="rId3"/>
    <p:sldId id="552" r:id="rId4"/>
    <p:sldId id="555" r:id="rId5"/>
    <p:sldId id="554" r:id="rId6"/>
    <p:sldId id="471" r:id="rId7"/>
  </p:sldIdLst>
  <p:sldSz cx="12192000" cy="6858000"/>
  <p:notesSz cx="6858000" cy="9947275"/>
  <p:defaultTextStyle>
    <a:defPPr>
      <a:defRPr lang="ru-RU"/>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6699"/>
    <a:srgbClr val="FF7C80"/>
    <a:srgbClr val="6600FF"/>
    <a:srgbClr val="CCFFCC"/>
    <a:srgbClr val="9BBB59"/>
    <a:srgbClr val="F698DB"/>
    <a:srgbClr val="FF66CC"/>
    <a:srgbClr val="32D688"/>
    <a:srgbClr val="FAC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Темный стиль 2 - акцент 1/акцент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2" autoAdjust="0"/>
    <p:restoredTop sz="95397" autoAdjust="0"/>
  </p:normalViewPr>
  <p:slideViewPr>
    <p:cSldViewPr>
      <p:cViewPr varScale="1">
        <p:scale>
          <a:sx n="111" d="100"/>
          <a:sy n="111" d="100"/>
        </p:scale>
        <p:origin x="360" y="78"/>
      </p:cViewPr>
      <p:guideLst>
        <p:guide orient="horz" pos="2160"/>
        <p:guide pos="3840"/>
        <p:guide orient="horz" pos="2251"/>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4" y="3"/>
            <a:ext cx="2972548" cy="497921"/>
          </a:xfrm>
          <a:prstGeom prst="rect">
            <a:avLst/>
          </a:prstGeom>
          <a:noFill/>
          <a:ln>
            <a:noFill/>
          </a:ln>
          <a:effectLst/>
          <a:extLst/>
        </p:spPr>
        <p:txBody>
          <a:bodyPr vert="horz" wrap="square" lIns="91858" tIns="45929" rIns="91858" bIns="45929" numCol="1" anchor="t" anchorCtr="0" compatLnSpc="1">
            <a:prstTxWarp prst="textNoShape">
              <a:avLst/>
            </a:prstTxWarp>
          </a:bodyPr>
          <a:lstStyle>
            <a:lvl1pPr eaLnBrk="1" hangingPunct="1">
              <a:defRPr sz="1200">
                <a:latin typeface="Arial" pitchFamily="34" charset="0"/>
              </a:defRPr>
            </a:lvl1pPr>
          </a:lstStyle>
          <a:p>
            <a:pPr>
              <a:defRPr/>
            </a:pPr>
            <a:endParaRPr lang="ru-RU" dirty="0"/>
          </a:p>
        </p:txBody>
      </p:sp>
      <p:sp>
        <p:nvSpPr>
          <p:cNvPr id="172035" name="Rectangle 3"/>
          <p:cNvSpPr>
            <a:spLocks noGrp="1" noChangeArrowheads="1"/>
          </p:cNvSpPr>
          <p:nvPr>
            <p:ph type="dt" sz="quarter" idx="1"/>
          </p:nvPr>
        </p:nvSpPr>
        <p:spPr bwMode="auto">
          <a:xfrm>
            <a:off x="3883856" y="3"/>
            <a:ext cx="2972548" cy="497921"/>
          </a:xfrm>
          <a:prstGeom prst="rect">
            <a:avLst/>
          </a:prstGeom>
          <a:noFill/>
          <a:ln>
            <a:noFill/>
          </a:ln>
          <a:effectLst/>
          <a:extLst/>
        </p:spPr>
        <p:txBody>
          <a:bodyPr vert="horz" wrap="square" lIns="91858" tIns="45929" rIns="91858" bIns="45929" numCol="1" anchor="t" anchorCtr="0" compatLnSpc="1">
            <a:prstTxWarp prst="textNoShape">
              <a:avLst/>
            </a:prstTxWarp>
          </a:bodyPr>
          <a:lstStyle>
            <a:lvl1pPr algn="r" eaLnBrk="1" hangingPunct="1">
              <a:defRPr sz="1200">
                <a:latin typeface="Arial" pitchFamily="34" charset="0"/>
              </a:defRPr>
            </a:lvl1pPr>
          </a:lstStyle>
          <a:p>
            <a:pPr>
              <a:defRPr/>
            </a:pPr>
            <a:endParaRPr lang="ru-RU" dirty="0"/>
          </a:p>
        </p:txBody>
      </p:sp>
      <p:sp>
        <p:nvSpPr>
          <p:cNvPr id="172036" name="Rectangle 4"/>
          <p:cNvSpPr>
            <a:spLocks noGrp="1" noChangeArrowheads="1"/>
          </p:cNvSpPr>
          <p:nvPr>
            <p:ph type="ftr" sz="quarter" idx="2"/>
          </p:nvPr>
        </p:nvSpPr>
        <p:spPr bwMode="auto">
          <a:xfrm>
            <a:off x="4" y="9447770"/>
            <a:ext cx="2972548" cy="497920"/>
          </a:xfrm>
          <a:prstGeom prst="rect">
            <a:avLst/>
          </a:prstGeom>
          <a:noFill/>
          <a:ln>
            <a:noFill/>
          </a:ln>
          <a:effectLst/>
          <a:extLst/>
        </p:spPr>
        <p:txBody>
          <a:bodyPr vert="horz" wrap="square" lIns="91858" tIns="45929" rIns="91858" bIns="45929" numCol="1" anchor="b" anchorCtr="0" compatLnSpc="1">
            <a:prstTxWarp prst="textNoShape">
              <a:avLst/>
            </a:prstTxWarp>
          </a:bodyPr>
          <a:lstStyle>
            <a:lvl1pPr eaLnBrk="1" hangingPunct="1">
              <a:defRPr sz="1200">
                <a:latin typeface="Arial" pitchFamily="34" charset="0"/>
              </a:defRPr>
            </a:lvl1pPr>
          </a:lstStyle>
          <a:p>
            <a:pPr>
              <a:defRPr/>
            </a:pPr>
            <a:endParaRPr lang="ru-RU" dirty="0"/>
          </a:p>
        </p:txBody>
      </p:sp>
      <p:sp>
        <p:nvSpPr>
          <p:cNvPr id="172037" name="Rectangle 5"/>
          <p:cNvSpPr>
            <a:spLocks noGrp="1" noChangeArrowheads="1"/>
          </p:cNvSpPr>
          <p:nvPr>
            <p:ph type="sldNum" sz="quarter" idx="3"/>
          </p:nvPr>
        </p:nvSpPr>
        <p:spPr bwMode="auto">
          <a:xfrm>
            <a:off x="3883856" y="9447770"/>
            <a:ext cx="2972548" cy="497920"/>
          </a:xfrm>
          <a:prstGeom prst="rect">
            <a:avLst/>
          </a:prstGeom>
          <a:noFill/>
          <a:ln>
            <a:noFill/>
          </a:ln>
          <a:effectLst/>
          <a:extLst/>
        </p:spPr>
        <p:txBody>
          <a:bodyPr vert="horz" wrap="square" lIns="91858" tIns="45929" rIns="91858" bIns="45929" numCol="1" anchor="b" anchorCtr="0" compatLnSpc="1">
            <a:prstTxWarp prst="textNoShape">
              <a:avLst/>
            </a:prstTxWarp>
          </a:bodyPr>
          <a:lstStyle>
            <a:lvl1pPr algn="r" eaLnBrk="1" hangingPunct="1">
              <a:defRPr sz="1200"/>
            </a:lvl1pPr>
          </a:lstStyle>
          <a:p>
            <a:pPr>
              <a:defRPr/>
            </a:pPr>
            <a:fld id="{D4159D5D-970B-48F4-98AA-7BFA948D6B67}" type="slidenum">
              <a:rPr lang="ru-RU"/>
              <a:pPr>
                <a:defRPr/>
              </a:pPr>
              <a:t>‹#›</a:t>
            </a:fld>
            <a:endParaRPr lang="ru-RU" dirty="0"/>
          </a:p>
        </p:txBody>
      </p:sp>
    </p:spTree>
    <p:extLst>
      <p:ext uri="{BB962C8B-B14F-4D97-AF65-F5344CB8AC3E}">
        <p14:creationId xmlns:p14="http://schemas.microsoft.com/office/powerpoint/2010/main" val="780548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4" y="3"/>
            <a:ext cx="2972548" cy="497921"/>
          </a:xfrm>
          <a:prstGeom prst="rect">
            <a:avLst/>
          </a:prstGeom>
          <a:noFill/>
          <a:ln>
            <a:noFill/>
          </a:ln>
          <a:effectLst/>
          <a:extLst/>
        </p:spPr>
        <p:txBody>
          <a:bodyPr vert="horz" wrap="square" lIns="91858" tIns="45929" rIns="91858" bIns="45929" numCol="1" anchor="t" anchorCtr="0" compatLnSpc="1">
            <a:prstTxWarp prst="textNoShape">
              <a:avLst/>
            </a:prstTxWarp>
          </a:bodyPr>
          <a:lstStyle>
            <a:lvl1pPr eaLnBrk="1" hangingPunct="1">
              <a:defRPr sz="1200">
                <a:latin typeface="Arial" pitchFamily="34" charset="0"/>
              </a:defRPr>
            </a:lvl1pPr>
          </a:lstStyle>
          <a:p>
            <a:pPr>
              <a:defRPr/>
            </a:pPr>
            <a:endParaRPr lang="ru-RU" dirty="0"/>
          </a:p>
        </p:txBody>
      </p:sp>
      <p:sp>
        <p:nvSpPr>
          <p:cNvPr id="169987" name="Rectangle 3"/>
          <p:cNvSpPr>
            <a:spLocks noGrp="1" noChangeArrowheads="1"/>
          </p:cNvSpPr>
          <p:nvPr>
            <p:ph type="dt" idx="1"/>
          </p:nvPr>
        </p:nvSpPr>
        <p:spPr bwMode="auto">
          <a:xfrm>
            <a:off x="3883856" y="3"/>
            <a:ext cx="2972548" cy="497921"/>
          </a:xfrm>
          <a:prstGeom prst="rect">
            <a:avLst/>
          </a:prstGeom>
          <a:noFill/>
          <a:ln>
            <a:noFill/>
          </a:ln>
          <a:effectLst/>
          <a:extLst/>
        </p:spPr>
        <p:txBody>
          <a:bodyPr vert="horz" wrap="square" lIns="91858" tIns="45929" rIns="91858" bIns="45929" numCol="1" anchor="t" anchorCtr="0" compatLnSpc="1">
            <a:prstTxWarp prst="textNoShape">
              <a:avLst/>
            </a:prstTxWarp>
          </a:bodyPr>
          <a:lstStyle>
            <a:lvl1pPr algn="r" eaLnBrk="1" hangingPunct="1">
              <a:defRPr sz="1200">
                <a:latin typeface="Arial" pitchFamily="34" charset="0"/>
              </a:defRPr>
            </a:lvl1pPr>
          </a:lstStyle>
          <a:p>
            <a:pPr>
              <a:defRPr/>
            </a:pPr>
            <a:endParaRPr lang="ru-RU" dirty="0"/>
          </a:p>
        </p:txBody>
      </p:sp>
      <p:sp>
        <p:nvSpPr>
          <p:cNvPr id="3076" name="Rectangle 4"/>
          <p:cNvSpPr>
            <a:spLocks noGrp="1" noRot="1" noChangeAspect="1" noChangeArrowheads="1" noTextEdit="1"/>
          </p:cNvSpPr>
          <p:nvPr>
            <p:ph type="sldImg" idx="2"/>
          </p:nvPr>
        </p:nvSpPr>
        <p:spPr bwMode="auto">
          <a:xfrm>
            <a:off x="112713" y="746125"/>
            <a:ext cx="6632575" cy="3730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9" name="Rectangle 5"/>
          <p:cNvSpPr>
            <a:spLocks noGrp="1" noChangeArrowheads="1"/>
          </p:cNvSpPr>
          <p:nvPr>
            <p:ph type="body" sz="quarter" idx="3"/>
          </p:nvPr>
        </p:nvSpPr>
        <p:spPr bwMode="auto">
          <a:xfrm>
            <a:off x="685482" y="4724685"/>
            <a:ext cx="5487040" cy="4476512"/>
          </a:xfrm>
          <a:prstGeom prst="rect">
            <a:avLst/>
          </a:prstGeom>
          <a:noFill/>
          <a:ln>
            <a:noFill/>
          </a:ln>
          <a:effectLst/>
          <a:extLst/>
        </p:spPr>
        <p:txBody>
          <a:bodyPr vert="horz" wrap="square" lIns="91858" tIns="45929" rIns="91858" bIns="45929"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169990" name="Rectangle 6"/>
          <p:cNvSpPr>
            <a:spLocks noGrp="1" noChangeArrowheads="1"/>
          </p:cNvSpPr>
          <p:nvPr>
            <p:ph type="ftr" sz="quarter" idx="4"/>
          </p:nvPr>
        </p:nvSpPr>
        <p:spPr bwMode="auto">
          <a:xfrm>
            <a:off x="4" y="9447770"/>
            <a:ext cx="2972548" cy="497920"/>
          </a:xfrm>
          <a:prstGeom prst="rect">
            <a:avLst/>
          </a:prstGeom>
          <a:noFill/>
          <a:ln>
            <a:noFill/>
          </a:ln>
          <a:effectLst/>
          <a:extLst/>
        </p:spPr>
        <p:txBody>
          <a:bodyPr vert="horz" wrap="square" lIns="91858" tIns="45929" rIns="91858" bIns="45929" numCol="1" anchor="b" anchorCtr="0" compatLnSpc="1">
            <a:prstTxWarp prst="textNoShape">
              <a:avLst/>
            </a:prstTxWarp>
          </a:bodyPr>
          <a:lstStyle>
            <a:lvl1pPr eaLnBrk="1" hangingPunct="1">
              <a:defRPr sz="1200">
                <a:latin typeface="Arial" pitchFamily="34" charset="0"/>
              </a:defRPr>
            </a:lvl1pPr>
          </a:lstStyle>
          <a:p>
            <a:pPr>
              <a:defRPr/>
            </a:pPr>
            <a:endParaRPr lang="ru-RU" dirty="0"/>
          </a:p>
        </p:txBody>
      </p:sp>
      <p:sp>
        <p:nvSpPr>
          <p:cNvPr id="169991" name="Rectangle 7"/>
          <p:cNvSpPr>
            <a:spLocks noGrp="1" noChangeArrowheads="1"/>
          </p:cNvSpPr>
          <p:nvPr>
            <p:ph type="sldNum" sz="quarter" idx="5"/>
          </p:nvPr>
        </p:nvSpPr>
        <p:spPr bwMode="auto">
          <a:xfrm>
            <a:off x="3883856" y="9447770"/>
            <a:ext cx="2972548" cy="497920"/>
          </a:xfrm>
          <a:prstGeom prst="rect">
            <a:avLst/>
          </a:prstGeom>
          <a:noFill/>
          <a:ln>
            <a:noFill/>
          </a:ln>
          <a:effectLst/>
          <a:extLst/>
        </p:spPr>
        <p:txBody>
          <a:bodyPr vert="horz" wrap="square" lIns="91858" tIns="45929" rIns="91858" bIns="45929" numCol="1" anchor="b" anchorCtr="0" compatLnSpc="1">
            <a:prstTxWarp prst="textNoShape">
              <a:avLst/>
            </a:prstTxWarp>
          </a:bodyPr>
          <a:lstStyle>
            <a:lvl1pPr algn="r" eaLnBrk="1" hangingPunct="1">
              <a:defRPr sz="1200"/>
            </a:lvl1pPr>
          </a:lstStyle>
          <a:p>
            <a:pPr>
              <a:defRPr/>
            </a:pPr>
            <a:fld id="{050C4085-8694-454E-B9B7-E7AA897E06FA}" type="slidenum">
              <a:rPr lang="ru-RU"/>
              <a:pPr>
                <a:defRPr/>
              </a:pPr>
              <a:t>‹#›</a:t>
            </a:fld>
            <a:endParaRPr lang="ru-RU" dirty="0"/>
          </a:p>
        </p:txBody>
      </p:sp>
    </p:spTree>
    <p:extLst>
      <p:ext uri="{BB962C8B-B14F-4D97-AF65-F5344CB8AC3E}">
        <p14:creationId xmlns:p14="http://schemas.microsoft.com/office/powerpoint/2010/main" val="30824013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Freeform 7"/>
          <p:cNvSpPr>
            <a:spLocks noChangeArrowheads="1"/>
          </p:cNvSpPr>
          <p:nvPr/>
        </p:nvSpPr>
        <p:spPr bwMode="auto">
          <a:xfrm>
            <a:off x="812800" y="1219200"/>
            <a:ext cx="105664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ru-RU" sz="2400" dirty="0">
              <a:solidFill>
                <a:prstClr val="black"/>
              </a:solidFill>
            </a:endParaRPr>
          </a:p>
        </p:txBody>
      </p:sp>
      <p:sp>
        <p:nvSpPr>
          <p:cNvPr id="5" name="Line 8"/>
          <p:cNvSpPr>
            <a:spLocks noChangeShapeType="1"/>
          </p:cNvSpPr>
          <p:nvPr/>
        </p:nvSpPr>
        <p:spPr bwMode="auto">
          <a:xfrm>
            <a:off x="2641601" y="3962400"/>
            <a:ext cx="8682567"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sz="2400" dirty="0">
              <a:solidFill>
                <a:prstClr val="black"/>
              </a:solidFill>
            </a:endParaRPr>
          </a:p>
        </p:txBody>
      </p:sp>
      <p:sp>
        <p:nvSpPr>
          <p:cNvPr id="119810" name="Rectangle 2"/>
          <p:cNvSpPr>
            <a:spLocks noGrp="1" noChangeArrowheads="1"/>
          </p:cNvSpPr>
          <p:nvPr>
            <p:ph type="ctrTitle"/>
          </p:nvPr>
        </p:nvSpPr>
        <p:spPr>
          <a:xfrm>
            <a:off x="1219201" y="1524000"/>
            <a:ext cx="10164233" cy="1752600"/>
          </a:xfrm>
        </p:spPr>
        <p:txBody>
          <a:bodyPr/>
          <a:lstStyle>
            <a:lvl1pPr>
              <a:defRPr/>
            </a:lvl1pPr>
          </a:lstStyle>
          <a:p>
            <a:pPr lvl="0"/>
            <a:r>
              <a:rPr lang="ru-RU" altLang="en-US" noProof="0" smtClean="0"/>
              <a:t>Образец заголовка</a:t>
            </a:r>
          </a:p>
        </p:txBody>
      </p:sp>
      <p:sp>
        <p:nvSpPr>
          <p:cNvPr id="119811" name="Rectangle 3"/>
          <p:cNvSpPr>
            <a:spLocks noGrp="1" noChangeArrowheads="1"/>
          </p:cNvSpPr>
          <p:nvPr>
            <p:ph type="subTitle" idx="1"/>
          </p:nvPr>
        </p:nvSpPr>
        <p:spPr>
          <a:xfrm>
            <a:off x="2641600" y="3962400"/>
            <a:ext cx="8737600" cy="1752600"/>
          </a:xfrm>
        </p:spPr>
        <p:txBody>
          <a:bodyPr/>
          <a:lstStyle>
            <a:lvl1pPr marL="0" indent="0" algn="ctr">
              <a:buFont typeface="Wingdings" pitchFamily="2" charset="2"/>
              <a:buNone/>
              <a:defRPr/>
            </a:lvl1pPr>
          </a:lstStyle>
          <a:p>
            <a:pPr lvl="0"/>
            <a:r>
              <a:rPr lang="ru-RU" altLang="en-US" noProof="0" smtClean="0"/>
              <a:t>Образец подзаголовка</a:t>
            </a:r>
          </a:p>
        </p:txBody>
      </p:sp>
      <p:sp>
        <p:nvSpPr>
          <p:cNvPr id="6" name="Rectangle 4"/>
          <p:cNvSpPr>
            <a:spLocks noGrp="1" noChangeArrowheads="1"/>
          </p:cNvSpPr>
          <p:nvPr>
            <p:ph type="dt" sz="half" idx="10"/>
          </p:nvPr>
        </p:nvSpPr>
        <p:spPr/>
        <p:txBody>
          <a:bodyPr/>
          <a:lstStyle>
            <a:lvl1pPr>
              <a:defRPr/>
            </a:lvl1pPr>
          </a:lstStyle>
          <a:p>
            <a:pPr>
              <a:defRPr/>
            </a:pPr>
            <a:fld id="{A681CCB1-CFB5-480D-AE21-44CFB7761679}" type="datetime1">
              <a:rPr lang="ru-RU" smtClean="0">
                <a:solidFill>
                  <a:prstClr val="black"/>
                </a:solidFill>
              </a:rPr>
              <a:pPr>
                <a:defRPr/>
              </a:pPr>
              <a:t>02.02.2023</a:t>
            </a:fld>
            <a:endParaRPr lang="ru-RU" altLang="en-US" dirty="0">
              <a:solidFill>
                <a:prstClr val="black"/>
              </a:solidFill>
            </a:endParaRPr>
          </a:p>
        </p:txBody>
      </p:sp>
      <p:sp>
        <p:nvSpPr>
          <p:cNvPr id="7" name="Rectangle 5"/>
          <p:cNvSpPr>
            <a:spLocks noGrp="1" noChangeArrowheads="1"/>
          </p:cNvSpPr>
          <p:nvPr>
            <p:ph type="ftr" sz="quarter" idx="11"/>
          </p:nvPr>
        </p:nvSpPr>
        <p:spPr>
          <a:xfrm>
            <a:off x="4165600" y="6243638"/>
            <a:ext cx="3860800" cy="457200"/>
          </a:xfrm>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8" name="Rectangle 6"/>
          <p:cNvSpPr>
            <a:spLocks noGrp="1" noChangeArrowheads="1"/>
          </p:cNvSpPr>
          <p:nvPr>
            <p:ph type="sldNum" sz="quarter" idx="12"/>
          </p:nvPr>
        </p:nvSpPr>
        <p:spPr/>
        <p:txBody>
          <a:bodyPr/>
          <a:lstStyle>
            <a:lvl1pPr>
              <a:defRPr/>
            </a:lvl1pPr>
          </a:lstStyle>
          <a:p>
            <a:pPr>
              <a:defRPr/>
            </a:pPr>
            <a:fld id="{CDE04842-67B4-46AE-918A-152E0B47517C}"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97463468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4E13BDCB-3618-490A-8786-0BAB4E01991C}" type="datetime1">
              <a:rPr lang="ru-RU" smtClean="0">
                <a:solidFill>
                  <a:prstClr val="black"/>
                </a:solidFill>
              </a:rPr>
              <a:pPr>
                <a:defRPr/>
              </a:pPr>
              <a:t>02.02.2023</a:t>
            </a:fld>
            <a:endParaRPr lang="ru-RU" altLang="en-US"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00CE6C7-D44F-48FF-85F8-663A3342ABC0}"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246359784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fld id="{4C7DAC1D-1D61-430E-8805-6995962930CF}" type="datetime1">
              <a:rPr lang="ru-RU" smtClean="0">
                <a:solidFill>
                  <a:prstClr val="black"/>
                </a:solidFill>
              </a:rPr>
              <a:pPr>
                <a:defRPr/>
              </a:pPr>
              <a:t>02.02.2023</a:t>
            </a:fld>
            <a:endParaRPr lang="ru-RU" altLang="en-US"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0D33E8-D6AF-4D6C-9075-3B06C9B6FD02}"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93406090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fld id="{98054D65-35AC-4CD1-8188-D1420241CD46}" type="datetime1">
              <a:rPr lang="ru-RU" smtClean="0">
                <a:solidFill>
                  <a:prstClr val="black"/>
                </a:solidFill>
              </a:rPr>
              <a:pPr>
                <a:defRPr/>
              </a:pPr>
              <a:t>02.02.2023</a:t>
            </a:fld>
            <a:endParaRPr lang="ru-RU" altLang="en-US" dirty="0">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BD7C3AA-F76A-4DA1-A056-E92B7F134766}"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55483963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fld id="{B44B5120-F83D-440C-BFD2-CFBEFC81BF13}" type="datetime1">
              <a:rPr lang="ru-RU" smtClean="0">
                <a:solidFill>
                  <a:prstClr val="black"/>
                </a:solidFill>
              </a:rPr>
              <a:pPr>
                <a:defRPr/>
              </a:pPr>
              <a:t>02.02.2023</a:t>
            </a:fld>
            <a:endParaRPr lang="ru-RU" altLang="en-US" dirty="0">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0B4A10B-AAAC-4E12-B90C-721D5E6F3290}"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6286811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FCF2BD89-F683-4523-9A90-89230683A79C}" type="datetime1">
              <a:rPr lang="ru-RU" smtClean="0">
                <a:solidFill>
                  <a:prstClr val="black"/>
                </a:solidFill>
              </a:rPr>
              <a:pPr>
                <a:defRPr/>
              </a:pPr>
              <a:t>02.02.2023</a:t>
            </a:fld>
            <a:endParaRPr lang="ru-RU" altLang="en-US" dirty="0">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BB50C3A-5D09-433D-9E80-BD43793436C3}"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2529820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7270F8B-DEAB-4211-B2B1-629C25018F7B}" type="datetime1">
              <a:rPr lang="ru-RU" smtClean="0">
                <a:solidFill>
                  <a:prstClr val="black"/>
                </a:solidFill>
              </a:rPr>
              <a:pPr>
                <a:defRPr/>
              </a:pPr>
              <a:t>02.02.2023</a:t>
            </a:fld>
            <a:endParaRPr lang="ru-RU" altLang="en-US" dirty="0">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6D53420-F9F2-4E5A-BAA8-7467D850EEA5}"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203290832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62E97F8B-0561-4823-8608-21BD65AE8BCD}" type="datetime1">
              <a:rPr lang="ru-RU" smtClean="0">
                <a:solidFill>
                  <a:prstClr val="black"/>
                </a:solidFill>
              </a:rPr>
              <a:pPr>
                <a:defRPr/>
              </a:pPr>
              <a:t>02.02.2023</a:t>
            </a:fld>
            <a:endParaRPr lang="ru-RU" altLang="en-US" dirty="0">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59C2D4D-EB6E-448F-9888-2E6039CEBA12}"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126074066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fld id="{E24B72C4-8ECC-4A9C-AAAD-4C0EF6A0B858}" type="datetime1">
              <a:rPr lang="ru-RU" smtClean="0">
                <a:solidFill>
                  <a:prstClr val="black"/>
                </a:solidFill>
              </a:rPr>
              <a:pPr>
                <a:defRPr/>
              </a:pPr>
              <a:t>02.02.2023</a:t>
            </a:fld>
            <a:endParaRPr lang="ru-RU" altLang="en-US" dirty="0">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22BE48-1A70-47BA-A3AC-EB7DC94725C8}"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136597534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FD12B0D7-0EF6-4C5C-ACD7-370A9CBDE0C1}" type="datetime1">
              <a:rPr lang="ru-RU" smtClean="0">
                <a:solidFill>
                  <a:prstClr val="black"/>
                </a:solidFill>
              </a:rPr>
              <a:pPr>
                <a:defRPr/>
              </a:pPr>
              <a:t>02.02.2023</a:t>
            </a:fld>
            <a:endParaRPr lang="ru-RU" altLang="en-US"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F1AE0B1-65BF-4D4A-906E-36F6D6AAC719}"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24251449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7813"/>
            <a:ext cx="27432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7813"/>
            <a:ext cx="80264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fld id="{6B2A90DD-D767-40F3-8931-1ED50BB87D56}" type="datetime1">
              <a:rPr lang="ru-RU" smtClean="0">
                <a:solidFill>
                  <a:prstClr val="black"/>
                </a:solidFill>
              </a:rPr>
              <a:pPr>
                <a:defRPr/>
              </a:pPr>
              <a:t>02.02.2023</a:t>
            </a:fld>
            <a:endParaRPr lang="ru-RU" altLang="en-US"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532873A-28E0-43E4-9A06-BE1C1403B05A}"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15019836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7814"/>
            <a:ext cx="10972800" cy="1139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1"/>
            <a:ext cx="10972800" cy="4530725"/>
          </a:xfrm>
        </p:spPr>
        <p:txBody>
          <a:bodyPr/>
          <a:lstStyle/>
          <a:p>
            <a:pPr lvl="0"/>
            <a:endParaRPr lang="ru-RU" noProof="0" dirty="0"/>
          </a:p>
        </p:txBody>
      </p:sp>
      <p:sp>
        <p:nvSpPr>
          <p:cNvPr id="4" name="Rectangle 4"/>
          <p:cNvSpPr>
            <a:spLocks noGrp="1" noChangeArrowheads="1"/>
          </p:cNvSpPr>
          <p:nvPr>
            <p:ph type="dt" sz="half" idx="10"/>
          </p:nvPr>
        </p:nvSpPr>
        <p:spPr>
          <a:ln/>
        </p:spPr>
        <p:txBody>
          <a:bodyPr/>
          <a:lstStyle>
            <a:lvl1pPr>
              <a:defRPr/>
            </a:lvl1pPr>
          </a:lstStyle>
          <a:p>
            <a:pPr>
              <a:defRPr/>
            </a:pPr>
            <a:fld id="{F6256F2D-CE9E-4A6A-9938-1460858AEFF4}" type="datetime1">
              <a:rPr lang="ru-RU" smtClean="0">
                <a:solidFill>
                  <a:prstClr val="black"/>
                </a:solidFill>
              </a:rPr>
              <a:pPr>
                <a:defRPr/>
              </a:pPr>
              <a:t>02.02.2023</a:t>
            </a:fld>
            <a:endParaRPr lang="ru-RU" altLang="en-US" dirty="0">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3D9907C-49C4-444C-B496-9CF2804594F8}"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914808864"/>
      </p:ext>
    </p:extLst>
  </p:cSld>
  <p:clrMapOvr>
    <a:masterClrMapping/>
  </p:clrMapOvr>
  <p:transition>
    <p:fade/>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609600" y="277813"/>
            <a:ext cx="10972800" cy="58531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F6256F2D-CE9E-4A6A-9938-1460858AEFF4}" type="datetime1">
              <a:rPr lang="ru-RU" smtClean="0">
                <a:solidFill>
                  <a:prstClr val="black"/>
                </a:solidFill>
              </a:rPr>
              <a:pPr>
                <a:defRPr/>
              </a:pPr>
              <a:t>02.02.2023</a:t>
            </a:fld>
            <a:endParaRPr lang="ru-RU" altLang="en-US" dirty="0">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3D9907C-49C4-444C-B496-9CF2804594F8}" type="slidenum">
              <a:rPr lang="ru-RU" altLang="en-US" smtClean="0">
                <a:solidFill>
                  <a:prstClr val="black"/>
                </a:solidFill>
              </a:rPr>
              <a:pPr>
                <a:defRPr/>
              </a:pPr>
              <a:t>‹#›</a:t>
            </a:fld>
            <a:endParaRPr lang="ru-RU" altLang="en-US" dirty="0">
              <a:solidFill>
                <a:prstClr val="black"/>
              </a:solidFill>
            </a:endParaRPr>
          </a:p>
        </p:txBody>
      </p:sp>
    </p:spTree>
    <p:extLst>
      <p:ext uri="{BB962C8B-B14F-4D97-AF65-F5344CB8AC3E}">
        <p14:creationId xmlns:p14="http://schemas.microsoft.com/office/powerpoint/2010/main" val="3714154996"/>
      </p:ext>
    </p:extLst>
  </p:cSld>
  <p:clrMapOvr>
    <a:masterClrMapping/>
  </p:clrMapOvr>
  <p:transition>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7814"/>
            <a:ext cx="10972800"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smtClean="0"/>
              <a:t>Образец заголовка</a:t>
            </a:r>
          </a:p>
        </p:txBody>
      </p:sp>
      <p:sp>
        <p:nvSpPr>
          <p:cNvPr id="1027" name="Rectangle 3"/>
          <p:cNvSpPr>
            <a:spLocks noGrp="1" noChangeArrowheads="1"/>
          </p:cNvSpPr>
          <p:nvPr>
            <p:ph type="body" idx="1"/>
          </p:nvPr>
        </p:nvSpPr>
        <p:spPr bwMode="auto">
          <a:xfrm>
            <a:off x="609600" y="1600201"/>
            <a:ext cx="109728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smtClean="0"/>
              <a:t>Образец текста</a:t>
            </a:r>
          </a:p>
          <a:p>
            <a:pPr lvl="1"/>
            <a:r>
              <a:rPr lang="ru-RU" altLang="en-US" smtClean="0"/>
              <a:t>Второй уровень</a:t>
            </a:r>
          </a:p>
          <a:p>
            <a:pPr lvl="2"/>
            <a:r>
              <a:rPr lang="ru-RU" altLang="en-US" smtClean="0"/>
              <a:t>Третий уровень</a:t>
            </a:r>
          </a:p>
          <a:p>
            <a:pPr lvl="3"/>
            <a:r>
              <a:rPr lang="ru-RU" altLang="en-US" smtClean="0"/>
              <a:t>Четвертый уровень</a:t>
            </a:r>
          </a:p>
          <a:p>
            <a:pPr lvl="4"/>
            <a:r>
              <a:rPr lang="ru-RU" altLang="en-US" smtClean="0"/>
              <a:t>Пятый уровень</a:t>
            </a:r>
          </a:p>
        </p:txBody>
      </p:sp>
      <p:sp>
        <p:nvSpPr>
          <p:cNvPr id="118788" name="Rectangle 4"/>
          <p:cNvSpPr>
            <a:spLocks noGrp="1" noChangeArrowheads="1"/>
          </p:cNvSpPr>
          <p:nvPr>
            <p:ph type="dt" sz="half" idx="2"/>
          </p:nvPr>
        </p:nvSpPr>
        <p:spPr bwMode="auto">
          <a:xfrm>
            <a:off x="609600" y="6243638"/>
            <a:ext cx="2844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fld id="{F6256F2D-CE9E-4A6A-9938-1460858AEFF4}" type="datetime1">
              <a:rPr lang="ru-RU" smtClean="0">
                <a:solidFill>
                  <a:prstClr val="black"/>
                </a:solidFill>
              </a:rPr>
              <a:pPr>
                <a:defRPr/>
              </a:pPr>
              <a:t>02.02.2023</a:t>
            </a:fld>
            <a:endParaRPr lang="ru-RU" altLang="en-US" dirty="0">
              <a:solidFill>
                <a:prstClr val="black"/>
              </a:solidFill>
            </a:endParaRPr>
          </a:p>
        </p:txBody>
      </p:sp>
      <p:sp>
        <p:nvSpPr>
          <p:cNvPr id="118789" name="Rectangle 5"/>
          <p:cNvSpPr>
            <a:spLocks noGrp="1" noChangeArrowheads="1"/>
          </p:cNvSpPr>
          <p:nvPr>
            <p:ph type="ftr" sz="quarter" idx="3"/>
          </p:nvPr>
        </p:nvSpPr>
        <p:spPr bwMode="auto">
          <a:xfrm>
            <a:off x="4165600" y="6248400"/>
            <a:ext cx="3860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r>
              <a:rPr lang="ru-RU" altLang="en-US" dirty="0" smtClean="0">
                <a:solidFill>
                  <a:prstClr val="black"/>
                </a:solidFill>
              </a:rPr>
              <a:t>567567567567</a:t>
            </a:r>
            <a:endParaRPr lang="ru-RU" altLang="en-US" dirty="0">
              <a:solidFill>
                <a:prstClr val="black"/>
              </a:solidFill>
            </a:endParaRPr>
          </a:p>
        </p:txBody>
      </p:sp>
      <p:sp>
        <p:nvSpPr>
          <p:cNvPr id="118790" name="Rectangle 6"/>
          <p:cNvSpPr>
            <a:spLocks noGrp="1" noChangeArrowheads="1"/>
          </p:cNvSpPr>
          <p:nvPr>
            <p:ph type="sldNum" sz="quarter" idx="4"/>
          </p:nvPr>
        </p:nvSpPr>
        <p:spPr bwMode="auto">
          <a:xfrm>
            <a:off x="8737600" y="6243638"/>
            <a:ext cx="2844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1" hangingPunct="1">
              <a:defRPr sz="1200">
                <a:latin typeface="Garamond" panose="02020404030301010803" pitchFamily="18" charset="0"/>
              </a:defRPr>
            </a:lvl1pPr>
          </a:lstStyle>
          <a:p>
            <a:pPr>
              <a:defRPr/>
            </a:pPr>
            <a:fld id="{43D9907C-49C4-444C-B496-9CF2804594F8}" type="slidenum">
              <a:rPr lang="ru-RU" altLang="en-US" smtClean="0">
                <a:solidFill>
                  <a:prstClr val="black"/>
                </a:solidFill>
              </a:rPr>
              <a:pPr>
                <a:defRPr/>
              </a:pPr>
              <a:t>‹#›</a:t>
            </a:fld>
            <a:endParaRPr lang="ru-RU" altLang="en-US" dirty="0">
              <a:solidFill>
                <a:prstClr val="black"/>
              </a:solidFill>
            </a:endParaRPr>
          </a:p>
        </p:txBody>
      </p:sp>
      <p:sp>
        <p:nvSpPr>
          <p:cNvPr id="1031" name="Freeform 7"/>
          <p:cNvSpPr>
            <a:spLocks noChangeArrowheads="1"/>
          </p:cNvSpPr>
          <p:nvPr/>
        </p:nvSpPr>
        <p:spPr bwMode="auto">
          <a:xfrm>
            <a:off x="508000" y="228600"/>
            <a:ext cx="10972800" cy="6096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ru-RU" sz="2400" dirty="0">
              <a:solidFill>
                <a:prstClr val="black"/>
              </a:solidFill>
            </a:endParaRPr>
          </a:p>
        </p:txBody>
      </p:sp>
      <p:sp>
        <p:nvSpPr>
          <p:cNvPr id="1032" name="Line 8"/>
          <p:cNvSpPr>
            <a:spLocks noChangeShapeType="1"/>
          </p:cNvSpPr>
          <p:nvPr/>
        </p:nvSpPr>
        <p:spPr bwMode="auto">
          <a:xfrm>
            <a:off x="609600" y="6172200"/>
            <a:ext cx="109728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ru-RU" sz="2400" dirty="0">
              <a:solidFill>
                <a:prstClr val="black"/>
              </a:solidFill>
            </a:endParaRPr>
          </a:p>
        </p:txBody>
      </p:sp>
    </p:spTree>
    <p:extLst>
      <p:ext uri="{BB962C8B-B14F-4D97-AF65-F5344CB8AC3E}">
        <p14:creationId xmlns:p14="http://schemas.microsoft.com/office/powerpoint/2010/main" val="3517770541"/>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 id="2147484450" r:id="rId12"/>
    <p:sldLayoutId id="2147484451" r:id="rId13"/>
  </p:sldLayoutIdLst>
  <p:transition>
    <p:fade/>
  </p:transition>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079776" y="579764"/>
            <a:ext cx="6108576" cy="1057300"/>
          </a:xfrm>
        </p:spPr>
        <p:txBody>
          <a:bodyPr>
            <a:noAutofit/>
          </a:bodyPr>
          <a:lstStyle/>
          <a:p>
            <a:pPr eaLnBrk="1" hangingPunct="1"/>
            <a:r>
              <a:rPr lang="ru-RU" altLang="ru-RU" sz="1800" b="1" dirty="0">
                <a:solidFill>
                  <a:srgbClr val="0070C0"/>
                </a:solidFill>
              </a:rPr>
              <a:t>Территориальный фонд обязательного</a:t>
            </a:r>
            <a:r>
              <a:rPr lang="en-US" altLang="ru-RU" sz="1800" b="1" dirty="0">
                <a:solidFill>
                  <a:srgbClr val="0070C0"/>
                </a:solidFill>
              </a:rPr>
              <a:t/>
            </a:r>
            <a:br>
              <a:rPr lang="en-US" altLang="ru-RU" sz="1800" b="1" dirty="0">
                <a:solidFill>
                  <a:srgbClr val="0070C0"/>
                </a:solidFill>
              </a:rPr>
            </a:br>
            <a:r>
              <a:rPr lang="ru-RU" altLang="ru-RU" sz="1800" b="1" dirty="0">
                <a:solidFill>
                  <a:srgbClr val="0070C0"/>
                </a:solidFill>
              </a:rPr>
              <a:t>медицинского страхования</a:t>
            </a:r>
            <a:br>
              <a:rPr lang="ru-RU" altLang="ru-RU" sz="1800" b="1" dirty="0">
                <a:solidFill>
                  <a:srgbClr val="0070C0"/>
                </a:solidFill>
              </a:rPr>
            </a:br>
            <a:r>
              <a:rPr lang="ru-RU" altLang="ru-RU" sz="1800" b="1" dirty="0">
                <a:solidFill>
                  <a:srgbClr val="0070C0"/>
                </a:solidFill>
              </a:rPr>
              <a:t>Республики Алтай</a:t>
            </a:r>
          </a:p>
        </p:txBody>
      </p:sp>
      <p:sp>
        <p:nvSpPr>
          <p:cNvPr id="5124" name="Text Box 5"/>
          <p:cNvSpPr txBox="1">
            <a:spLocks noChangeArrowheads="1"/>
          </p:cNvSpPr>
          <p:nvPr/>
        </p:nvSpPr>
        <p:spPr bwMode="auto">
          <a:xfrm>
            <a:off x="1631504" y="2693949"/>
            <a:ext cx="9036496" cy="188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endParaRPr lang="ru-RU" altLang="ru-RU" sz="2800" b="1" dirty="0">
              <a:solidFill>
                <a:srgbClr val="333399"/>
              </a:solidFill>
              <a:latin typeface="Times New Roman"/>
            </a:endParaRPr>
          </a:p>
          <a:p>
            <a:pPr algn="ctr" eaLnBrk="1" hangingPunct="1"/>
            <a:r>
              <a:rPr lang="ru-RU" altLang="ru-RU" sz="3200" b="1" dirty="0" smtClean="0">
                <a:solidFill>
                  <a:srgbClr val="333399"/>
                </a:solidFill>
                <a:latin typeface="Times New Roman"/>
              </a:rPr>
              <a:t>Денежные выплаты стимулирующего характера за выявление онкологических заболеваний в ходе диспансеризации и профилактических осмотров </a:t>
            </a:r>
            <a:endParaRPr lang="ru-RU" altLang="ru-RU" sz="3200" b="1" dirty="0">
              <a:solidFill>
                <a:srgbClr val="333399"/>
              </a:solidFill>
              <a:latin typeface="Times New Roman"/>
            </a:endParaRPr>
          </a:p>
          <a:p>
            <a:pPr algn="ctr" eaLnBrk="1" hangingPunct="1"/>
            <a:r>
              <a:rPr lang="ru-RU" altLang="ru-RU" sz="2800" b="1" dirty="0">
                <a:solidFill>
                  <a:srgbClr val="333399"/>
                </a:solidFill>
                <a:latin typeface="Times New Roman"/>
              </a:rPr>
              <a:t> </a:t>
            </a:r>
          </a:p>
        </p:txBody>
      </p:sp>
      <p:pic>
        <p:nvPicPr>
          <p:cNvPr id="5126" name="Picture 7" descr="C:\Documents and Settings\Admin\Мои документы\Презентации\13-02-2012\Безимени-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7583" y="404664"/>
            <a:ext cx="1824161" cy="1568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bwMode="auto">
          <a:xfrm>
            <a:off x="1415480" y="6165850"/>
            <a:ext cx="925252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0" indent="0" algn="ctr" eaLnBrk="1" hangingPunct="1">
              <a:spcBef>
                <a:spcPct val="0"/>
              </a:spcBef>
              <a:buClr>
                <a:srgbClr val="4F81BD"/>
              </a:buClr>
              <a:buNone/>
            </a:pPr>
            <a:r>
              <a:rPr lang="ru-RU" altLang="ru-RU" sz="2000" b="1" dirty="0" smtClean="0">
                <a:solidFill>
                  <a:srgbClr val="333399"/>
                </a:solidFill>
                <a:latin typeface="Garamond" panose="02020404030301010803" pitchFamily="18" charset="0"/>
              </a:rPr>
              <a:t>03.02.20</a:t>
            </a:r>
            <a:r>
              <a:rPr lang="en-US" altLang="ru-RU" sz="2000" b="1" dirty="0" smtClean="0">
                <a:solidFill>
                  <a:srgbClr val="333399"/>
                </a:solidFill>
                <a:latin typeface="Garamond" panose="02020404030301010803" pitchFamily="18" charset="0"/>
              </a:rPr>
              <a:t>2</a:t>
            </a:r>
            <a:r>
              <a:rPr lang="ru-RU" altLang="ru-RU" sz="2000" b="1" dirty="0">
                <a:solidFill>
                  <a:srgbClr val="333399"/>
                </a:solidFill>
                <a:latin typeface="Garamond" panose="02020404030301010803" pitchFamily="18" charset="0"/>
              </a:rPr>
              <a:t>3</a:t>
            </a:r>
            <a:r>
              <a:rPr lang="ru-RU" altLang="ru-RU" sz="2000" b="1" dirty="0" smtClean="0">
                <a:solidFill>
                  <a:srgbClr val="333399"/>
                </a:solidFill>
                <a:latin typeface="Garamond" panose="02020404030301010803" pitchFamily="18" charset="0"/>
              </a:rPr>
              <a:t> год</a:t>
            </a:r>
            <a:endParaRPr lang="en-US" altLang="ru-RU" sz="2000" b="1" dirty="0">
              <a:solidFill>
                <a:srgbClr val="333399"/>
              </a:solidFill>
              <a:latin typeface="Garamond" panose="02020404030301010803" pitchFamily="18" charset="0"/>
            </a:endParaRPr>
          </a:p>
          <a:p>
            <a:pPr marL="0" indent="0" algn="ctr" eaLnBrk="1" hangingPunct="1">
              <a:spcBef>
                <a:spcPct val="0"/>
              </a:spcBef>
              <a:buClr>
                <a:srgbClr val="4F81BD"/>
              </a:buClr>
              <a:buNone/>
            </a:pPr>
            <a:r>
              <a:rPr lang="ru-RU" altLang="ru-RU" sz="2000" b="1" dirty="0">
                <a:solidFill>
                  <a:srgbClr val="333399"/>
                </a:solidFill>
                <a:latin typeface="Garamond" panose="02020404030301010803" pitchFamily="18" charset="0"/>
              </a:rPr>
              <a:t>г. Горно-Алтайск</a:t>
            </a:r>
          </a:p>
        </p:txBody>
      </p:sp>
      <p:sp>
        <p:nvSpPr>
          <p:cNvPr id="7" name="Text Box 6"/>
          <p:cNvSpPr txBox="1">
            <a:spLocks noChangeArrowheads="1"/>
          </p:cNvSpPr>
          <p:nvPr/>
        </p:nvSpPr>
        <p:spPr bwMode="auto">
          <a:xfrm>
            <a:off x="4511825" y="5445224"/>
            <a:ext cx="3928691" cy="720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2000" b="1">
                <a:solidFill>
                  <a:srgbClr val="333399"/>
                </a:solidFill>
                <a:latin typeface="+mj-lt"/>
                <a:ea typeface="+mj-ea"/>
                <a:cs typeface="+mj-cs"/>
              </a:defRPr>
            </a:lvl1pPr>
            <a:lvl2pPr>
              <a:defRPr sz="4200">
                <a:solidFill>
                  <a:schemeClr val="tx2"/>
                </a:solidFill>
                <a:latin typeface="Garamond" pitchFamily="18" charset="0"/>
              </a:defRPr>
            </a:lvl2pPr>
            <a:lvl3pPr>
              <a:defRPr sz="4200">
                <a:solidFill>
                  <a:schemeClr val="tx2"/>
                </a:solidFill>
                <a:latin typeface="Garamond" pitchFamily="18" charset="0"/>
              </a:defRPr>
            </a:lvl3pPr>
            <a:lvl4pPr>
              <a:defRPr sz="4200">
                <a:solidFill>
                  <a:schemeClr val="tx2"/>
                </a:solidFill>
                <a:latin typeface="Garamond" pitchFamily="18" charset="0"/>
              </a:defRPr>
            </a:lvl4pPr>
            <a:lvl5pPr>
              <a:defRPr sz="4200">
                <a:solidFill>
                  <a:schemeClr val="tx2"/>
                </a:solidFill>
                <a:latin typeface="Garamond" pitchFamily="18" charset="0"/>
              </a:defRPr>
            </a:lvl5pPr>
            <a:lvl6pPr marL="457200" fontAlgn="base">
              <a:spcBef>
                <a:spcPct val="0"/>
              </a:spcBef>
              <a:spcAft>
                <a:spcPct val="0"/>
              </a:spcAft>
              <a:defRPr sz="4200">
                <a:solidFill>
                  <a:schemeClr val="tx2"/>
                </a:solidFill>
                <a:latin typeface="Garamond" pitchFamily="18" charset="0"/>
              </a:defRPr>
            </a:lvl6pPr>
            <a:lvl7pPr marL="914400" fontAlgn="base">
              <a:spcBef>
                <a:spcPct val="0"/>
              </a:spcBef>
              <a:spcAft>
                <a:spcPct val="0"/>
              </a:spcAft>
              <a:defRPr sz="4200">
                <a:solidFill>
                  <a:schemeClr val="tx2"/>
                </a:solidFill>
                <a:latin typeface="Garamond" pitchFamily="18" charset="0"/>
              </a:defRPr>
            </a:lvl7pPr>
            <a:lvl8pPr marL="1371600" fontAlgn="base">
              <a:spcBef>
                <a:spcPct val="0"/>
              </a:spcBef>
              <a:spcAft>
                <a:spcPct val="0"/>
              </a:spcAft>
              <a:defRPr sz="4200">
                <a:solidFill>
                  <a:schemeClr val="tx2"/>
                </a:solidFill>
                <a:latin typeface="Garamond" pitchFamily="18" charset="0"/>
              </a:defRPr>
            </a:lvl8pPr>
            <a:lvl9pPr marL="1828800" fontAlgn="base">
              <a:spcBef>
                <a:spcPct val="0"/>
              </a:spcBef>
              <a:spcAft>
                <a:spcPct val="0"/>
              </a:spcAft>
              <a:defRPr sz="4200">
                <a:solidFill>
                  <a:schemeClr val="tx2"/>
                </a:solidFill>
                <a:latin typeface="Garamond" pitchFamily="18" charset="0"/>
              </a:defRPr>
            </a:lvl9pPr>
          </a:lstStyle>
          <a:p>
            <a:pPr algn="ctr"/>
            <a:endParaRPr lang="ru-RU" altLang="ru-RU" dirty="0">
              <a:solidFill>
                <a:srgbClr val="0070C0"/>
              </a:solidFill>
              <a:latin typeface="Garamond" panose="02020404030301010803" pitchFamily="18" charset="0"/>
            </a:endParaRPr>
          </a:p>
        </p:txBody>
      </p:sp>
      <p:sp>
        <p:nvSpPr>
          <p:cNvPr id="2" name="TextBox 1"/>
          <p:cNvSpPr txBox="1"/>
          <p:nvPr/>
        </p:nvSpPr>
        <p:spPr>
          <a:xfrm>
            <a:off x="767408" y="5502971"/>
            <a:ext cx="10297144" cy="707886"/>
          </a:xfrm>
          <a:prstGeom prst="rect">
            <a:avLst/>
          </a:prstGeom>
          <a:noFill/>
        </p:spPr>
        <p:txBody>
          <a:bodyPr wrap="square" rtlCol="0">
            <a:spAutoFit/>
          </a:bodyPr>
          <a:lstStyle/>
          <a:p>
            <a:pPr algn="ctr"/>
            <a:r>
              <a:rPr lang="ru-RU" sz="2000" b="1" dirty="0" smtClean="0">
                <a:solidFill>
                  <a:srgbClr val="0070C0"/>
                </a:solidFill>
                <a:latin typeface="+mj-lt"/>
              </a:rPr>
              <a:t>Заместитель директора по организации ОМС ТФОМС РА </a:t>
            </a:r>
          </a:p>
          <a:p>
            <a:pPr algn="ctr"/>
            <a:r>
              <a:rPr lang="ru-RU" sz="2000" b="1" dirty="0" err="1" smtClean="0">
                <a:solidFill>
                  <a:srgbClr val="0070C0"/>
                </a:solidFill>
                <a:latin typeface="+mj-lt"/>
              </a:rPr>
              <a:t>Ынтаева</a:t>
            </a:r>
            <a:r>
              <a:rPr lang="ru-RU" sz="2000" b="1" dirty="0" smtClean="0">
                <a:solidFill>
                  <a:srgbClr val="0070C0"/>
                </a:solidFill>
                <a:latin typeface="+mj-lt"/>
              </a:rPr>
              <a:t> Алтынай Ивановна </a:t>
            </a:r>
            <a:endParaRPr lang="ru-RU" sz="2000" b="1" dirty="0">
              <a:solidFill>
                <a:srgbClr val="0070C0"/>
              </a:solidFill>
              <a:latin typeface="+mj-lt"/>
            </a:endParaRPr>
          </a:p>
        </p:txBody>
      </p:sp>
    </p:spTree>
    <p:extLst>
      <p:ext uri="{BB962C8B-B14F-4D97-AF65-F5344CB8AC3E}">
        <p14:creationId xmlns:p14="http://schemas.microsoft.com/office/powerpoint/2010/main" val="3976163722"/>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332655"/>
            <a:ext cx="10972800" cy="967409"/>
          </a:xfrm>
        </p:spPr>
        <p:txBody>
          <a:bodyPr/>
          <a:lstStyle/>
          <a:p>
            <a:pPr algn="ctr"/>
            <a:r>
              <a:rPr lang="ru-RU" sz="2400" dirty="0" smtClean="0"/>
              <a:t>Нормативная база осуществления денежных выплат стимулирующего характера медицинским работникам за выявление онкологических заболеваний</a:t>
            </a:r>
            <a:endParaRPr lang="ru-RU" sz="2400" dirty="0"/>
          </a:p>
        </p:txBody>
      </p:sp>
      <p:sp>
        <p:nvSpPr>
          <p:cNvPr id="3" name="Объект 2"/>
          <p:cNvSpPr>
            <a:spLocks noGrp="1"/>
          </p:cNvSpPr>
          <p:nvPr>
            <p:ph sz="half" idx="1"/>
          </p:nvPr>
        </p:nvSpPr>
        <p:spPr>
          <a:xfrm>
            <a:off x="407368" y="1412776"/>
            <a:ext cx="11593288" cy="4718151"/>
          </a:xfrm>
        </p:spPr>
        <p:txBody>
          <a:bodyPr/>
          <a:lstStyle/>
          <a:p>
            <a:r>
              <a:rPr lang="ru-RU" sz="1800" dirty="0" smtClean="0"/>
              <a:t>Статья 51 Федерального закона </a:t>
            </a:r>
            <a:r>
              <a:rPr lang="ru-RU" sz="1800" dirty="0"/>
              <a:t>от 29.11.2010 </a:t>
            </a:r>
            <a:r>
              <a:rPr lang="ru-RU" sz="1800" dirty="0" smtClean="0"/>
              <a:t>№ 326-ФЗ «Об </a:t>
            </a:r>
            <a:r>
              <a:rPr lang="ru-RU" sz="1800" dirty="0"/>
              <a:t>обязательном медицинском страховании в Российской </a:t>
            </a:r>
            <a:r>
              <a:rPr lang="ru-RU" sz="1800" dirty="0" smtClean="0"/>
              <a:t>Федерации»;</a:t>
            </a:r>
          </a:p>
          <a:p>
            <a:r>
              <a:rPr lang="ru-RU" sz="1800" dirty="0"/>
              <a:t>Постановление Правительства РФ от 30.12.2019 N </a:t>
            </a:r>
            <a:r>
              <a:rPr lang="ru-RU" sz="1800" dirty="0" smtClean="0"/>
              <a:t>1940 «Об </a:t>
            </a:r>
            <a:r>
              <a:rPr lang="ru-RU" sz="1800" dirty="0"/>
              <a:t>утверждении Правил предоставления межбюджетных трансфертов из бюджета Федерального фонда обязательного медицинского страхования бюджетам территориальных фондов обязательного медицинского страхования на финансовое обеспечение осуществления денежных выплат стимулирующего характера медицинским работникам за выявление онкологических заболеваний в ходе проведения диспансеризации и профилактических медицинских осмотров </a:t>
            </a:r>
            <a:r>
              <a:rPr lang="ru-RU" sz="1800" dirty="0" smtClean="0"/>
              <a:t>населения»;</a:t>
            </a:r>
            <a:endParaRPr lang="ru-RU" sz="1800" dirty="0"/>
          </a:p>
          <a:p>
            <a:r>
              <a:rPr lang="ru-RU" sz="1800" dirty="0" smtClean="0"/>
              <a:t>Распоряжение </a:t>
            </a:r>
            <a:r>
              <a:rPr lang="ru-RU" sz="1800" dirty="0"/>
              <a:t>Правительства РФ от 09.12.2022 N </a:t>
            </a:r>
            <a:r>
              <a:rPr lang="ru-RU" sz="1800" dirty="0" smtClean="0"/>
              <a:t>3860-р «О </a:t>
            </a:r>
            <a:r>
              <a:rPr lang="ru-RU" sz="1800" dirty="0"/>
              <a:t>распределении в 2023 году межбюджетных трансфертов из бюджета ФФОМС бюджетам территориальных фондов обязательного медицинского страхования на осуществление денежных выплат стимулирующего характера медицинским работникам за выявление онкологических заболеваний в ходе проведения диспансеризации и профилактических медицинских осмотров </a:t>
            </a:r>
            <a:r>
              <a:rPr lang="ru-RU" sz="1800" dirty="0" smtClean="0"/>
              <a:t>населения»;</a:t>
            </a:r>
            <a:endParaRPr lang="ru-RU" sz="1800" dirty="0"/>
          </a:p>
          <a:p>
            <a:r>
              <a:rPr lang="ru-RU" sz="1800" dirty="0"/>
              <a:t>Приказ Минздрава России от 26.01.2022 N </a:t>
            </a:r>
            <a:r>
              <a:rPr lang="ru-RU" sz="1800" dirty="0" smtClean="0"/>
              <a:t>25н «Об </a:t>
            </a:r>
            <a:r>
              <a:rPr lang="ru-RU" sz="1800" dirty="0"/>
              <a:t>утверждении порядка и условий осуществления денежных выплат стимулирующего характера медицинским работникам за выявление онкологических заболеваний в ходе проведения диспансеризации и профилактических медицинских осмотров </a:t>
            </a:r>
            <a:r>
              <a:rPr lang="ru-RU" sz="1800" dirty="0" smtClean="0"/>
              <a:t>населения».</a:t>
            </a:r>
            <a:endParaRPr lang="ru-RU" sz="1800" dirty="0"/>
          </a:p>
          <a:p>
            <a:pPr marL="0" indent="0" algn="just">
              <a:buNone/>
            </a:pPr>
            <a:endParaRPr lang="ru-RU" sz="1600" dirty="0" smtClean="0"/>
          </a:p>
          <a:p>
            <a:pPr algn="just"/>
            <a:endParaRPr lang="ru-RU" sz="1600" dirty="0"/>
          </a:p>
          <a:p>
            <a:pPr algn="just"/>
            <a:endParaRPr lang="ru-RU" sz="1600" dirty="0"/>
          </a:p>
        </p:txBody>
      </p:sp>
      <p:sp>
        <p:nvSpPr>
          <p:cNvPr id="5" name="Номер слайда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D7C3AA-F76A-4DA1-A056-E92B7F134766}" type="slidenum">
              <a:rPr kumimoji="0" lang="ru-RU" altLang="en-US" sz="1200" b="0" i="0" u="none" strike="noStrike" kern="1200" cap="none" spc="0" normalizeH="0" baseline="0" noProof="0" smtClean="0">
                <a:ln>
                  <a:noFill/>
                </a:ln>
                <a:solidFill>
                  <a:prstClr val="black"/>
                </a:solidFill>
                <a:effectLst/>
                <a:uLnTx/>
                <a:uFillTx/>
                <a:latin typeface="Garamond" panose="02020404030301010803"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ru-RU" alt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9360280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332655"/>
            <a:ext cx="10972800" cy="967409"/>
          </a:xfrm>
        </p:spPr>
        <p:txBody>
          <a:bodyPr/>
          <a:lstStyle/>
          <a:p>
            <a:pPr algn="ctr"/>
            <a:r>
              <a:rPr lang="ru-RU" sz="2400" dirty="0" smtClean="0"/>
              <a:t>Условия предоставления медицинской организации средств на осуществление денежных выплат </a:t>
            </a:r>
            <a:r>
              <a:rPr lang="ru-RU" sz="2400" dirty="0"/>
              <a:t>стимулирующего </a:t>
            </a:r>
            <a:r>
              <a:rPr lang="ru-RU" sz="2400" dirty="0" smtClean="0"/>
              <a:t>характера </a:t>
            </a:r>
            <a:r>
              <a:rPr lang="ru-RU" sz="2400" dirty="0"/>
              <a:t>за выявление онкологических заболеваний  </a:t>
            </a:r>
          </a:p>
        </p:txBody>
      </p:sp>
      <p:sp>
        <p:nvSpPr>
          <p:cNvPr id="3" name="Объект 2"/>
          <p:cNvSpPr>
            <a:spLocks noGrp="1"/>
          </p:cNvSpPr>
          <p:nvPr>
            <p:ph sz="half" idx="1"/>
          </p:nvPr>
        </p:nvSpPr>
        <p:spPr>
          <a:xfrm>
            <a:off x="407368" y="1340768"/>
            <a:ext cx="11593288" cy="4790159"/>
          </a:xfrm>
        </p:spPr>
        <p:txBody>
          <a:bodyPr/>
          <a:lstStyle/>
          <a:p>
            <a:r>
              <a:rPr lang="ru-RU" sz="2000" dirty="0" smtClean="0"/>
              <a:t>Наличие у медицинской организации соответствующей лицензии на осуществление медицинской деятельности;</a:t>
            </a:r>
          </a:p>
          <a:p>
            <a:r>
              <a:rPr lang="ru-RU" sz="2000" dirty="0" smtClean="0"/>
              <a:t>Участие медицинской организации в оказании медицинской помощи в рамках реализации территориальной программы ОМС на текущий год</a:t>
            </a:r>
            <a:endParaRPr lang="ru-RU" sz="2000" dirty="0"/>
          </a:p>
          <a:p>
            <a:r>
              <a:rPr lang="ru-RU" sz="2000" dirty="0" smtClean="0"/>
              <a:t>Включение медицинской организации в перечень медицинских организаций, в которых проводятся профилактические медицинские осмотры и диспансеризация, диагностические инструментальные и (или) лабораторные исследования, диспансерное наблюдение за пациентами с онкологическим заболеванием, утверждённый органом исполнительной власти субъекта Российской федерации, уполномоченным высшим исполнительным органом государственной власти субъекта Российской Федерации</a:t>
            </a:r>
          </a:p>
          <a:p>
            <a:r>
              <a:rPr lang="ru-RU" sz="2000" dirty="0" smtClean="0"/>
              <a:t>Соблюдение условия своевременного установления диспансерного наблюдения за пациентом с онкологическим заболеванием (не более 3 рабочих дней с момента постановки диагноза) </a:t>
            </a:r>
            <a:endParaRPr lang="ru-RU" sz="2000" dirty="0"/>
          </a:p>
          <a:p>
            <a:r>
              <a:rPr lang="ru-RU" sz="2000" dirty="0" smtClean="0"/>
              <a:t>Наличие соглашения территориального фонда и медицинской организации о </a:t>
            </a:r>
            <a:r>
              <a:rPr lang="ru-RU" sz="2000" dirty="0" err="1" smtClean="0"/>
              <a:t>софинансировании</a:t>
            </a:r>
            <a:r>
              <a:rPr lang="ru-RU" sz="2000" dirty="0" smtClean="0"/>
              <a:t> на осуществление денежных выплат, заключенного в форме электронного документа в государственной информационной системе ОМС.</a:t>
            </a:r>
          </a:p>
          <a:p>
            <a:endParaRPr lang="ru-RU" sz="1800" dirty="0" smtClean="0"/>
          </a:p>
          <a:p>
            <a:endParaRPr lang="ru-RU" sz="1800" dirty="0"/>
          </a:p>
          <a:p>
            <a:pPr marL="0" indent="0" algn="just">
              <a:buNone/>
            </a:pPr>
            <a:endParaRPr lang="ru-RU" sz="1600" dirty="0" smtClean="0"/>
          </a:p>
          <a:p>
            <a:pPr algn="just"/>
            <a:endParaRPr lang="ru-RU" sz="1600" dirty="0"/>
          </a:p>
          <a:p>
            <a:pPr algn="just"/>
            <a:endParaRPr lang="ru-RU" sz="1600" dirty="0"/>
          </a:p>
        </p:txBody>
      </p:sp>
      <p:sp>
        <p:nvSpPr>
          <p:cNvPr id="5" name="Номер слайда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D7C3AA-F76A-4DA1-A056-E92B7F134766}" type="slidenum">
              <a:rPr kumimoji="0" lang="ru-RU" altLang="en-US" sz="1200" b="0" i="0" u="none" strike="noStrike" kern="1200" cap="none" spc="0" normalizeH="0" baseline="0" noProof="0" smtClean="0">
                <a:ln>
                  <a:noFill/>
                </a:ln>
                <a:solidFill>
                  <a:prstClr val="black"/>
                </a:solidFill>
                <a:effectLst/>
                <a:uLnTx/>
                <a:uFillTx/>
                <a:latin typeface="Garamond" panose="02020404030301010803"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ru-RU" alt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44441543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1384" y="332656"/>
            <a:ext cx="10972800" cy="766236"/>
          </a:xfrm>
        </p:spPr>
        <p:txBody>
          <a:bodyPr/>
          <a:lstStyle/>
          <a:p>
            <a:pPr algn="ctr"/>
            <a:r>
              <a:rPr lang="ru-RU" sz="2400" dirty="0" smtClean="0"/>
              <a:t>Алгоритм реализации осуществления денежных выплат стимулирующего характера медицинским работникам за выявление </a:t>
            </a:r>
            <a:r>
              <a:rPr lang="ru-RU" sz="2400" dirty="0"/>
              <a:t>о</a:t>
            </a:r>
            <a:r>
              <a:rPr lang="ru-RU" sz="2400" dirty="0" smtClean="0"/>
              <a:t>нкологических заболеваний</a:t>
            </a:r>
            <a:endParaRPr lang="ru-RU" sz="2400" dirty="0"/>
          </a:p>
        </p:txBody>
      </p:sp>
      <p:sp>
        <p:nvSpPr>
          <p:cNvPr id="3" name="Объект 2"/>
          <p:cNvSpPr>
            <a:spLocks noGrp="1"/>
          </p:cNvSpPr>
          <p:nvPr>
            <p:ph sz="half" idx="1"/>
          </p:nvPr>
        </p:nvSpPr>
        <p:spPr>
          <a:xfrm>
            <a:off x="407368" y="1340768"/>
            <a:ext cx="11593288" cy="4790159"/>
          </a:xfrm>
        </p:spPr>
        <p:txBody>
          <a:bodyPr/>
          <a:lstStyle/>
          <a:p>
            <a:endParaRPr lang="ru-RU" sz="1800" dirty="0" smtClean="0"/>
          </a:p>
          <a:p>
            <a:endParaRPr lang="ru-RU" sz="1800" dirty="0"/>
          </a:p>
          <a:p>
            <a:pPr marL="0" indent="0" algn="just">
              <a:buNone/>
            </a:pPr>
            <a:endParaRPr lang="ru-RU" sz="1600" dirty="0" smtClean="0"/>
          </a:p>
          <a:p>
            <a:pPr algn="just"/>
            <a:endParaRPr lang="ru-RU" sz="1600" dirty="0"/>
          </a:p>
          <a:p>
            <a:pPr marL="0" indent="0" algn="just">
              <a:buNone/>
            </a:pPr>
            <a:r>
              <a:rPr lang="ru-RU" sz="1600" dirty="0" smtClean="0"/>
              <a:t> </a:t>
            </a:r>
            <a:endParaRPr lang="ru-RU" sz="1600" dirty="0"/>
          </a:p>
        </p:txBody>
      </p:sp>
      <p:sp>
        <p:nvSpPr>
          <p:cNvPr id="5" name="Номер слайда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D7C3AA-F76A-4DA1-A056-E92B7F134766}" type="slidenum">
              <a:rPr kumimoji="0" lang="ru-RU" altLang="en-US" sz="1200" b="0" i="0" u="none" strike="noStrike" kern="1200" cap="none" spc="0" normalizeH="0" baseline="0" noProof="0" smtClean="0">
                <a:ln>
                  <a:noFill/>
                </a:ln>
                <a:solidFill>
                  <a:prstClr val="black"/>
                </a:solidFill>
                <a:effectLst/>
                <a:uLnTx/>
                <a:uFillTx/>
                <a:latin typeface="Garamond" panose="02020404030301010803"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ru-RU" altLang="en-US" sz="1200" b="0" i="0" u="none" strike="noStrike" kern="1200" cap="none" spc="0" normalizeH="0" baseline="0" noProof="0" dirty="0">
              <a:ln>
                <a:noFill/>
              </a:ln>
              <a:solidFill>
                <a:prstClr val="black"/>
              </a:solidFill>
              <a:effectLst/>
              <a:uLnTx/>
              <a:uFillTx/>
              <a:latin typeface="Garamond" panose="02020404030301010803" pitchFamily="18" charset="0"/>
              <a:ea typeface="+mn-ea"/>
              <a:cs typeface="+mn-cs"/>
            </a:endParaRPr>
          </a:p>
        </p:txBody>
      </p:sp>
      <p:sp>
        <p:nvSpPr>
          <p:cNvPr id="4" name="TextBox 3"/>
          <p:cNvSpPr txBox="1"/>
          <p:nvPr/>
        </p:nvSpPr>
        <p:spPr>
          <a:xfrm>
            <a:off x="1001308" y="3324058"/>
            <a:ext cx="3006461" cy="584775"/>
          </a:xfrm>
          <a:prstGeom prst="rect">
            <a:avLst/>
          </a:prstGeom>
          <a:noFill/>
        </p:spPr>
        <p:txBody>
          <a:bodyPr wrap="square" rtlCol="0">
            <a:spAutoFit/>
          </a:bodyPr>
          <a:lstStyle/>
          <a:p>
            <a:r>
              <a:rPr lang="ru-RU" sz="3200" dirty="0" smtClean="0"/>
              <a:t>ТФОМС РА</a:t>
            </a:r>
          </a:p>
        </p:txBody>
      </p:sp>
      <p:sp>
        <p:nvSpPr>
          <p:cNvPr id="6" name="TextBox 5"/>
          <p:cNvSpPr txBox="1"/>
          <p:nvPr/>
        </p:nvSpPr>
        <p:spPr>
          <a:xfrm>
            <a:off x="7752185" y="3314115"/>
            <a:ext cx="1080119" cy="646331"/>
          </a:xfrm>
          <a:prstGeom prst="rect">
            <a:avLst/>
          </a:prstGeom>
          <a:noFill/>
        </p:spPr>
        <p:txBody>
          <a:bodyPr wrap="square" rtlCol="0">
            <a:spAutoFit/>
          </a:bodyPr>
          <a:lstStyle/>
          <a:p>
            <a:r>
              <a:rPr lang="ru-RU" sz="3600" dirty="0" smtClean="0"/>
              <a:t>МО</a:t>
            </a:r>
            <a:endParaRPr lang="ru-RU" sz="3600" dirty="0"/>
          </a:p>
        </p:txBody>
      </p:sp>
      <p:sp>
        <p:nvSpPr>
          <p:cNvPr id="7" name="TextBox 6"/>
          <p:cNvSpPr txBox="1"/>
          <p:nvPr/>
        </p:nvSpPr>
        <p:spPr>
          <a:xfrm>
            <a:off x="1577481" y="1207717"/>
            <a:ext cx="1136850" cy="461665"/>
          </a:xfrm>
          <a:prstGeom prst="rect">
            <a:avLst/>
          </a:prstGeom>
          <a:noFill/>
        </p:spPr>
        <p:txBody>
          <a:bodyPr wrap="none" rtlCol="0">
            <a:spAutoFit/>
          </a:bodyPr>
          <a:lstStyle/>
          <a:p>
            <a:r>
              <a:rPr lang="ru-RU" dirty="0" smtClean="0"/>
              <a:t>ФОМС</a:t>
            </a:r>
            <a:endParaRPr lang="ru-RU" dirty="0"/>
          </a:p>
        </p:txBody>
      </p:sp>
      <p:sp>
        <p:nvSpPr>
          <p:cNvPr id="8" name="TextBox 7"/>
          <p:cNvSpPr txBox="1"/>
          <p:nvPr/>
        </p:nvSpPr>
        <p:spPr>
          <a:xfrm>
            <a:off x="551384" y="4017658"/>
            <a:ext cx="1728191" cy="2031325"/>
          </a:xfrm>
          <a:prstGeom prst="rect">
            <a:avLst/>
          </a:prstGeom>
          <a:noFill/>
        </p:spPr>
        <p:txBody>
          <a:bodyPr wrap="square" rtlCol="0">
            <a:spAutoFit/>
          </a:bodyPr>
          <a:lstStyle/>
          <a:p>
            <a:r>
              <a:rPr lang="ru-RU" sz="1400" dirty="0" smtClean="0"/>
              <a:t>В течение 5 раб дней осуществляет корректировку сведений с ошибками и повторно их учитывает </a:t>
            </a:r>
          </a:p>
          <a:p>
            <a:r>
              <a:rPr lang="ru-RU" sz="1400" dirty="0" smtClean="0"/>
              <a:t>(п</a:t>
            </a:r>
            <a:r>
              <a:rPr lang="ru-RU" sz="1400" dirty="0"/>
              <a:t>. </a:t>
            </a:r>
            <a:r>
              <a:rPr lang="ru-RU" sz="1400" dirty="0" smtClean="0"/>
              <a:t>6 </a:t>
            </a:r>
            <a:r>
              <a:rPr lang="ru-RU" sz="1400" dirty="0"/>
              <a:t>приказа </a:t>
            </a:r>
            <a:r>
              <a:rPr lang="ru-RU" sz="1400" dirty="0" smtClean="0"/>
              <a:t>25н)</a:t>
            </a:r>
            <a:endParaRPr lang="ru-RU" sz="1400" dirty="0"/>
          </a:p>
        </p:txBody>
      </p:sp>
      <p:sp>
        <p:nvSpPr>
          <p:cNvPr id="9" name="TextBox 8"/>
          <p:cNvSpPr txBox="1"/>
          <p:nvPr/>
        </p:nvSpPr>
        <p:spPr>
          <a:xfrm>
            <a:off x="2222231" y="4017658"/>
            <a:ext cx="1659127" cy="2031325"/>
          </a:xfrm>
          <a:prstGeom prst="rect">
            <a:avLst/>
          </a:prstGeom>
          <a:noFill/>
        </p:spPr>
        <p:txBody>
          <a:bodyPr wrap="square" rtlCol="0">
            <a:spAutoFit/>
          </a:bodyPr>
          <a:lstStyle/>
          <a:p>
            <a:r>
              <a:rPr lang="ru-RU" sz="1400" dirty="0" smtClean="0"/>
              <a:t>Рассмотрение заявки не позднее 10 раб дней и принятие решения о предоставлении средств </a:t>
            </a:r>
          </a:p>
          <a:p>
            <a:r>
              <a:rPr lang="ru-RU" sz="1400" dirty="0" smtClean="0"/>
              <a:t>(п</a:t>
            </a:r>
            <a:r>
              <a:rPr lang="ru-RU" sz="1400" dirty="0"/>
              <a:t>. </a:t>
            </a:r>
            <a:r>
              <a:rPr lang="ru-RU" sz="1400" dirty="0" smtClean="0"/>
              <a:t>7-8 приказа 25н)</a:t>
            </a:r>
            <a:endParaRPr lang="ru-RU" sz="1400" dirty="0"/>
          </a:p>
        </p:txBody>
      </p:sp>
      <p:sp>
        <p:nvSpPr>
          <p:cNvPr id="10" name="TextBox 9"/>
          <p:cNvSpPr txBox="1"/>
          <p:nvPr/>
        </p:nvSpPr>
        <p:spPr>
          <a:xfrm>
            <a:off x="6600056" y="4149080"/>
            <a:ext cx="1512168" cy="461665"/>
          </a:xfrm>
          <a:prstGeom prst="rect">
            <a:avLst/>
          </a:prstGeom>
          <a:noFill/>
        </p:spPr>
        <p:txBody>
          <a:bodyPr wrap="square" rtlCol="0">
            <a:spAutoFit/>
          </a:bodyPr>
          <a:lstStyle/>
          <a:p>
            <a:endParaRPr lang="ru-RU" dirty="0"/>
          </a:p>
        </p:txBody>
      </p:sp>
      <p:sp>
        <p:nvSpPr>
          <p:cNvPr id="11" name="Стрелка вниз 10"/>
          <p:cNvSpPr/>
          <p:nvPr/>
        </p:nvSpPr>
        <p:spPr bwMode="auto">
          <a:xfrm rot="10800000">
            <a:off x="2033217" y="2585432"/>
            <a:ext cx="435747" cy="825857"/>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14" name="TextBox 13"/>
          <p:cNvSpPr txBox="1"/>
          <p:nvPr/>
        </p:nvSpPr>
        <p:spPr>
          <a:xfrm>
            <a:off x="5087886" y="2524503"/>
            <a:ext cx="2187696" cy="646331"/>
          </a:xfrm>
          <a:prstGeom prst="rect">
            <a:avLst/>
          </a:prstGeom>
          <a:noFill/>
        </p:spPr>
        <p:txBody>
          <a:bodyPr wrap="square" rtlCol="0">
            <a:spAutoFit/>
          </a:bodyPr>
          <a:lstStyle/>
          <a:p>
            <a:pPr algn="ctr"/>
            <a:r>
              <a:rPr lang="ru-RU" sz="1200" dirty="0" smtClean="0"/>
              <a:t>Реестр счета 5 рабочих дней месяца, следующего за отчетным </a:t>
            </a:r>
            <a:endParaRPr lang="ru-RU" sz="1200" dirty="0"/>
          </a:p>
        </p:txBody>
      </p:sp>
      <p:sp>
        <p:nvSpPr>
          <p:cNvPr id="15" name="Стрелка вниз 14"/>
          <p:cNvSpPr/>
          <p:nvPr/>
        </p:nvSpPr>
        <p:spPr bwMode="auto">
          <a:xfrm rot="16200000" flipV="1">
            <a:off x="5947496" y="2291878"/>
            <a:ext cx="320221" cy="2039439"/>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16" name="Стрелка вниз 15"/>
          <p:cNvSpPr/>
          <p:nvPr/>
        </p:nvSpPr>
        <p:spPr bwMode="auto">
          <a:xfrm rot="5400000" flipV="1">
            <a:off x="5968093" y="2680577"/>
            <a:ext cx="324413" cy="2065683"/>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18" name="TextBox 17"/>
          <p:cNvSpPr txBox="1"/>
          <p:nvPr/>
        </p:nvSpPr>
        <p:spPr>
          <a:xfrm>
            <a:off x="4223792" y="3931591"/>
            <a:ext cx="3646120" cy="1169551"/>
          </a:xfrm>
          <a:prstGeom prst="rect">
            <a:avLst/>
          </a:prstGeom>
          <a:noFill/>
        </p:spPr>
        <p:txBody>
          <a:bodyPr wrap="square" rtlCol="0">
            <a:spAutoFit/>
          </a:bodyPr>
          <a:lstStyle/>
          <a:p>
            <a:r>
              <a:rPr lang="ru-RU" sz="1400" dirty="0" smtClean="0"/>
              <a:t>Не позднее 10 рабочих дней месяца, следующего за отчетным направляет сведения, сформированные на основании реестра счетов по каждому случаю (п. 2 приказа 25н) </a:t>
            </a:r>
            <a:endParaRPr lang="ru-RU" sz="1400" dirty="0"/>
          </a:p>
        </p:txBody>
      </p:sp>
      <p:sp>
        <p:nvSpPr>
          <p:cNvPr id="19" name="TextBox 18"/>
          <p:cNvSpPr txBox="1"/>
          <p:nvPr/>
        </p:nvSpPr>
        <p:spPr>
          <a:xfrm>
            <a:off x="9014639" y="2520329"/>
            <a:ext cx="2362815" cy="2031325"/>
          </a:xfrm>
          <a:prstGeom prst="rect">
            <a:avLst/>
          </a:prstGeom>
          <a:noFill/>
        </p:spPr>
        <p:txBody>
          <a:bodyPr wrap="square" rtlCol="0">
            <a:spAutoFit/>
          </a:bodyPr>
          <a:lstStyle/>
          <a:p>
            <a:r>
              <a:rPr lang="ru-RU" sz="1400" dirty="0" smtClean="0"/>
              <a:t>В течение 3 раб. </a:t>
            </a:r>
            <a:r>
              <a:rPr lang="ru-RU" sz="1400" dirty="0"/>
              <a:t>д</a:t>
            </a:r>
            <a:r>
              <a:rPr lang="ru-RU" sz="1400" dirty="0" smtClean="0"/>
              <a:t>ней рассматривает сведения и формирует Заявку по случаям не содержащих ошибки и недочеты, и одновременно информацию о выявленных ошибках </a:t>
            </a:r>
          </a:p>
          <a:p>
            <a:r>
              <a:rPr lang="ru-RU" sz="1400" dirty="0"/>
              <a:t>(</a:t>
            </a:r>
            <a:r>
              <a:rPr lang="ru-RU" sz="1400" dirty="0" smtClean="0"/>
              <a:t>п. 5 приказа 25н) </a:t>
            </a:r>
            <a:endParaRPr lang="ru-RU" sz="1400" dirty="0"/>
          </a:p>
        </p:txBody>
      </p:sp>
      <p:sp>
        <p:nvSpPr>
          <p:cNvPr id="39" name="TextBox 38"/>
          <p:cNvSpPr txBox="1"/>
          <p:nvPr/>
        </p:nvSpPr>
        <p:spPr>
          <a:xfrm>
            <a:off x="639004" y="1633438"/>
            <a:ext cx="3072270" cy="954107"/>
          </a:xfrm>
          <a:prstGeom prst="rect">
            <a:avLst/>
          </a:prstGeom>
          <a:noFill/>
        </p:spPr>
        <p:txBody>
          <a:bodyPr wrap="square" rtlCol="0">
            <a:spAutoFit/>
          </a:bodyPr>
          <a:lstStyle/>
          <a:p>
            <a:pPr algn="just"/>
            <a:r>
              <a:rPr lang="ru-RU" sz="1400" dirty="0" smtClean="0"/>
              <a:t>Сведения в форме электронного документа до 25 числа месяца, следующего за отчетным, за декабрь до 15.02 </a:t>
            </a:r>
            <a:endParaRPr lang="ru-RU" sz="1400" dirty="0"/>
          </a:p>
        </p:txBody>
      </p:sp>
      <p:sp>
        <p:nvSpPr>
          <p:cNvPr id="20" name="TextBox 19"/>
          <p:cNvSpPr txBox="1"/>
          <p:nvPr/>
        </p:nvSpPr>
        <p:spPr>
          <a:xfrm>
            <a:off x="4511824" y="5444727"/>
            <a:ext cx="3600399" cy="738664"/>
          </a:xfrm>
          <a:prstGeom prst="rect">
            <a:avLst/>
          </a:prstGeom>
          <a:noFill/>
        </p:spPr>
        <p:txBody>
          <a:bodyPr wrap="square" rtlCol="0">
            <a:spAutoFit/>
          </a:bodyPr>
          <a:lstStyle/>
          <a:p>
            <a:r>
              <a:rPr lang="ru-RU" sz="1400" dirty="0" smtClean="0"/>
              <a:t>Перечисление средств в течение 15 раб дней со дня поступления заявки по каждому случаю </a:t>
            </a:r>
            <a:endParaRPr lang="ru-RU" sz="1400" dirty="0"/>
          </a:p>
        </p:txBody>
      </p:sp>
      <p:sp>
        <p:nvSpPr>
          <p:cNvPr id="52" name="Стрелка влево 51"/>
          <p:cNvSpPr/>
          <p:nvPr/>
        </p:nvSpPr>
        <p:spPr bwMode="auto">
          <a:xfrm>
            <a:off x="3287688" y="3471708"/>
            <a:ext cx="761876" cy="94694"/>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3" name="Прямоугольник 52"/>
          <p:cNvSpPr/>
          <p:nvPr/>
        </p:nvSpPr>
        <p:spPr bwMode="auto">
          <a:xfrm>
            <a:off x="4015287" y="2189644"/>
            <a:ext cx="45719" cy="1346348"/>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4" name="Прямоугольник 53"/>
          <p:cNvSpPr/>
          <p:nvPr/>
        </p:nvSpPr>
        <p:spPr bwMode="auto">
          <a:xfrm>
            <a:off x="4015287" y="2159144"/>
            <a:ext cx="4214313" cy="64485"/>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5" name="Прямоугольник 54"/>
          <p:cNvSpPr/>
          <p:nvPr/>
        </p:nvSpPr>
        <p:spPr bwMode="auto">
          <a:xfrm>
            <a:off x="8229600" y="2154952"/>
            <a:ext cx="45719" cy="1228637"/>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6" name="Стрелка влево 55"/>
          <p:cNvSpPr/>
          <p:nvPr/>
        </p:nvSpPr>
        <p:spPr bwMode="auto">
          <a:xfrm rot="5400000">
            <a:off x="7583871" y="4560064"/>
            <a:ext cx="1358186" cy="101238"/>
          </a:xfrm>
          <a:prstGeom prst="lef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7" name="Прямоугольник 56"/>
          <p:cNvSpPr/>
          <p:nvPr/>
        </p:nvSpPr>
        <p:spPr bwMode="auto">
          <a:xfrm>
            <a:off x="4053707" y="5244057"/>
            <a:ext cx="4173304" cy="4571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58" name="Прямоугольник 57"/>
          <p:cNvSpPr/>
          <p:nvPr/>
        </p:nvSpPr>
        <p:spPr bwMode="auto">
          <a:xfrm rot="5400000">
            <a:off x="3253151" y="4488563"/>
            <a:ext cx="1547106" cy="4571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
        <p:nvSpPr>
          <p:cNvPr id="61" name="Прямоугольник 60"/>
          <p:cNvSpPr/>
          <p:nvPr/>
        </p:nvSpPr>
        <p:spPr bwMode="auto">
          <a:xfrm>
            <a:off x="3287688" y="3679112"/>
            <a:ext cx="761876" cy="47269"/>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79881660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5399" y="493838"/>
            <a:ext cx="10879453" cy="774922"/>
          </a:xfrm>
        </p:spPr>
        <p:txBody>
          <a:bodyPr/>
          <a:lstStyle/>
          <a:p>
            <a:pPr algn="ctr"/>
            <a:r>
              <a:rPr lang="ru-RU" sz="2400" dirty="0"/>
              <a:t>Размер денежных выплат стимулирующего характера медицинским работникам за выявление онкологических </a:t>
            </a:r>
            <a:r>
              <a:rPr lang="ru-RU" sz="2400" dirty="0" smtClean="0"/>
              <a:t>заболеваний</a:t>
            </a:r>
            <a:br>
              <a:rPr lang="ru-RU" sz="2400" dirty="0" smtClean="0"/>
            </a:br>
            <a:r>
              <a:rPr lang="ru-RU" sz="1800" dirty="0" smtClean="0">
                <a:solidFill>
                  <a:srgbClr val="FF0000"/>
                </a:solidFill>
              </a:rPr>
              <a:t>1000 </a:t>
            </a:r>
            <a:r>
              <a:rPr lang="ru-RU" sz="1800" dirty="0">
                <a:solidFill>
                  <a:srgbClr val="FF0000"/>
                </a:solidFill>
              </a:rPr>
              <a:t>руб. </a:t>
            </a:r>
            <a:r>
              <a:rPr lang="ru-RU" sz="1800" dirty="0">
                <a:solidFill>
                  <a:schemeClr val="tx1"/>
                </a:solidFill>
              </a:rPr>
              <a:t>за каждый случай впервые выявленного онкологического заболевания, диагноз которого подтвержден результатами соответствующих диагностических инструментальных и (или) лабораторных исследований;</a:t>
            </a:r>
            <a:br>
              <a:rPr lang="ru-RU" sz="1800" dirty="0">
                <a:solidFill>
                  <a:schemeClr val="tx1"/>
                </a:solidFill>
              </a:rPr>
            </a:br>
            <a:endParaRPr lang="ru-RU" sz="1800" dirty="0">
              <a:solidFill>
                <a:schemeClr val="tx1"/>
              </a:solidFill>
            </a:endParaRPr>
          </a:p>
        </p:txBody>
      </p:sp>
      <p:sp>
        <p:nvSpPr>
          <p:cNvPr id="3" name="Объект 2"/>
          <p:cNvSpPr>
            <a:spLocks noGrp="1"/>
          </p:cNvSpPr>
          <p:nvPr>
            <p:ph sz="half" idx="1"/>
          </p:nvPr>
        </p:nvSpPr>
        <p:spPr>
          <a:xfrm>
            <a:off x="609600" y="2132856"/>
            <a:ext cx="5384800" cy="3998070"/>
          </a:xfrm>
        </p:spPr>
        <p:txBody>
          <a:bodyPr/>
          <a:lstStyle/>
          <a:p>
            <a:r>
              <a:rPr lang="ru-RU" sz="1800" dirty="0">
                <a:solidFill>
                  <a:srgbClr val="FF0000"/>
                </a:solidFill>
              </a:rPr>
              <a:t>500 рублей </a:t>
            </a:r>
            <a:r>
              <a:rPr lang="ru-RU" sz="1800" dirty="0"/>
              <a:t>врачу-терапевту (врачу-терапевту участковому, врачу-терапевту цехового врачебного участка, врачу общей практики (семейному врачу), врачу-педиатру (врачу-педиатру участковому), фельдшеру фельдшерского здравпункта (фельдшерско-акушерского пункта), ответственному за организацию и проведение профилактического медицинского осмотра и диспансеризации, направившему пациента на осмотр (консультацию) врача-онколога; </a:t>
            </a:r>
          </a:p>
        </p:txBody>
      </p:sp>
      <p:sp>
        <p:nvSpPr>
          <p:cNvPr id="4" name="Объект 3"/>
          <p:cNvSpPr>
            <a:spLocks noGrp="1"/>
          </p:cNvSpPr>
          <p:nvPr>
            <p:ph sz="half" idx="2"/>
          </p:nvPr>
        </p:nvSpPr>
        <p:spPr>
          <a:xfrm>
            <a:off x="6240016" y="2060848"/>
            <a:ext cx="5342384" cy="4070078"/>
          </a:xfrm>
        </p:spPr>
        <p:txBody>
          <a:bodyPr/>
          <a:lstStyle/>
          <a:p>
            <a:r>
              <a:rPr lang="ru-RU" sz="2000" dirty="0">
                <a:solidFill>
                  <a:srgbClr val="FF0000"/>
                </a:solidFill>
              </a:rPr>
              <a:t>250 рублей </a:t>
            </a:r>
            <a:r>
              <a:rPr lang="ru-RU" sz="2000" dirty="0"/>
              <a:t>– медицинскому работнику, направившему пациента на осмотр (консультацию) врача –онколога; </a:t>
            </a:r>
          </a:p>
          <a:p>
            <a:r>
              <a:rPr lang="ru-RU" sz="2000" dirty="0">
                <a:solidFill>
                  <a:srgbClr val="FF0000"/>
                </a:solidFill>
              </a:rPr>
              <a:t>250 рублей</a:t>
            </a:r>
            <a:r>
              <a:rPr lang="ru-RU" sz="2000" dirty="0"/>
              <a:t> – медицинскому работнику, осуществившему своевременное установление диспансерного наблюдения за пациентом с онкологическим заболеванием.</a:t>
            </a:r>
          </a:p>
          <a:p>
            <a:r>
              <a:rPr lang="ru-RU" sz="1800" dirty="0" smtClean="0"/>
              <a:t>В случае несоблюдения сроков установления диспансерного наблюдения денежная выплата в размере 250 рублей не осуществляется медработнику, ответственному за установление диспансерного наблюдения за пациентом с подтвержденным онкологическим заболеванием  </a:t>
            </a:r>
          </a:p>
          <a:p>
            <a:endParaRPr lang="ru-RU" dirty="0"/>
          </a:p>
        </p:txBody>
      </p:sp>
      <p:sp>
        <p:nvSpPr>
          <p:cNvPr id="5" name="Номер слайда 4"/>
          <p:cNvSpPr>
            <a:spLocks noGrp="1"/>
          </p:cNvSpPr>
          <p:nvPr>
            <p:ph type="sldNum" sz="quarter" idx="12"/>
          </p:nvPr>
        </p:nvSpPr>
        <p:spPr/>
        <p:txBody>
          <a:bodyPr/>
          <a:lstStyle/>
          <a:p>
            <a:pPr>
              <a:defRPr/>
            </a:pPr>
            <a:fld id="{EBD7C3AA-F76A-4DA1-A056-E92B7F134766}" type="slidenum">
              <a:rPr lang="ru-RU" altLang="en-US" smtClean="0">
                <a:solidFill>
                  <a:prstClr val="black"/>
                </a:solidFill>
              </a:rPr>
              <a:pPr>
                <a:defRPr/>
              </a:pPr>
              <a:t>5</a:t>
            </a:fld>
            <a:endParaRPr lang="ru-RU" altLang="en-US" dirty="0">
              <a:solidFill>
                <a:prstClr val="black"/>
              </a:solidFill>
            </a:endParaRPr>
          </a:p>
        </p:txBody>
      </p:sp>
    </p:spTree>
    <p:extLst>
      <p:ext uri="{BB962C8B-B14F-4D97-AF65-F5344CB8AC3E}">
        <p14:creationId xmlns:p14="http://schemas.microsoft.com/office/powerpoint/2010/main" val="268046761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4223792" y="610428"/>
            <a:ext cx="6108576" cy="1057300"/>
          </a:xfrm>
        </p:spPr>
        <p:txBody>
          <a:bodyPr/>
          <a:lstStyle/>
          <a:p>
            <a:pPr eaLnBrk="1" hangingPunct="1"/>
            <a:r>
              <a:rPr lang="ru-RU" altLang="ru-RU" sz="2000" b="1" dirty="0">
                <a:solidFill>
                  <a:srgbClr val="333399"/>
                </a:solidFill>
              </a:rPr>
              <a:t>Территориальный фонд обязательного</a:t>
            </a:r>
            <a:r>
              <a:rPr lang="en-US" altLang="ru-RU" sz="2000" b="1" dirty="0">
                <a:solidFill>
                  <a:srgbClr val="333399"/>
                </a:solidFill>
              </a:rPr>
              <a:t/>
            </a:r>
            <a:br>
              <a:rPr lang="en-US" altLang="ru-RU" sz="2000" b="1" dirty="0">
                <a:solidFill>
                  <a:srgbClr val="333399"/>
                </a:solidFill>
              </a:rPr>
            </a:br>
            <a:r>
              <a:rPr lang="ru-RU" altLang="ru-RU" sz="2000" b="1" dirty="0">
                <a:solidFill>
                  <a:srgbClr val="333399"/>
                </a:solidFill>
              </a:rPr>
              <a:t>медицинского страхования</a:t>
            </a:r>
            <a:br>
              <a:rPr lang="ru-RU" altLang="ru-RU" sz="2000" b="1" dirty="0">
                <a:solidFill>
                  <a:srgbClr val="333399"/>
                </a:solidFill>
              </a:rPr>
            </a:br>
            <a:r>
              <a:rPr lang="ru-RU" altLang="ru-RU" sz="2000" b="1" dirty="0">
                <a:solidFill>
                  <a:srgbClr val="333399"/>
                </a:solidFill>
              </a:rPr>
              <a:t>Республики Алтай</a:t>
            </a:r>
          </a:p>
        </p:txBody>
      </p:sp>
      <p:sp>
        <p:nvSpPr>
          <p:cNvPr id="5122" name="Rectangle 3"/>
          <p:cNvSpPr>
            <a:spLocks noGrp="1" noChangeArrowheads="1"/>
          </p:cNvSpPr>
          <p:nvPr>
            <p:ph idx="1"/>
          </p:nvPr>
        </p:nvSpPr>
        <p:spPr>
          <a:xfrm>
            <a:off x="1524000" y="6165850"/>
            <a:ext cx="9144000" cy="69215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indent="0" algn="ctr" eaLnBrk="1" hangingPunct="1">
              <a:spcBef>
                <a:spcPct val="0"/>
              </a:spcBef>
              <a:buNone/>
            </a:pPr>
            <a:r>
              <a:rPr lang="ru-RU" altLang="ru-RU" sz="2000" b="1" kern="1200" dirty="0">
                <a:solidFill>
                  <a:srgbClr val="333399"/>
                </a:solidFill>
                <a:latin typeface="+mj-lt"/>
                <a:ea typeface="+mj-ea"/>
                <a:cs typeface="+mj-cs"/>
              </a:rPr>
              <a:t>20</a:t>
            </a:r>
            <a:r>
              <a:rPr lang="en-US" altLang="ru-RU" sz="2000" b="1" kern="1200" dirty="0" smtClean="0">
                <a:solidFill>
                  <a:srgbClr val="333399"/>
                </a:solidFill>
                <a:latin typeface="+mj-lt"/>
                <a:ea typeface="+mj-ea"/>
                <a:cs typeface="+mj-cs"/>
              </a:rPr>
              <a:t>2</a:t>
            </a:r>
            <a:r>
              <a:rPr lang="en-US" altLang="ru-RU" sz="2000" b="1" kern="1200" dirty="0">
                <a:solidFill>
                  <a:srgbClr val="333399"/>
                </a:solidFill>
                <a:latin typeface="+mj-lt"/>
                <a:ea typeface="+mj-ea"/>
                <a:cs typeface="+mj-cs"/>
              </a:rPr>
              <a:t>3</a:t>
            </a:r>
            <a:r>
              <a:rPr lang="ru-RU" altLang="ru-RU" sz="2000" b="1" kern="1200" dirty="0" smtClean="0">
                <a:solidFill>
                  <a:srgbClr val="333399"/>
                </a:solidFill>
                <a:latin typeface="+mj-lt"/>
                <a:ea typeface="+mj-ea"/>
                <a:cs typeface="+mj-cs"/>
              </a:rPr>
              <a:t> </a:t>
            </a:r>
            <a:r>
              <a:rPr lang="ru-RU" altLang="ru-RU" sz="2000" b="1" kern="1200" dirty="0">
                <a:solidFill>
                  <a:srgbClr val="333399"/>
                </a:solidFill>
                <a:latin typeface="+mj-lt"/>
                <a:ea typeface="+mj-ea"/>
                <a:cs typeface="+mj-cs"/>
              </a:rPr>
              <a:t>год</a:t>
            </a:r>
            <a:endParaRPr lang="en-US" altLang="ru-RU" sz="2000" b="1" kern="1200" dirty="0">
              <a:solidFill>
                <a:srgbClr val="333399"/>
              </a:solidFill>
              <a:latin typeface="+mj-lt"/>
              <a:ea typeface="+mj-ea"/>
              <a:cs typeface="+mj-cs"/>
            </a:endParaRPr>
          </a:p>
          <a:p>
            <a:pPr marL="0" indent="0" algn="ctr" eaLnBrk="1" hangingPunct="1">
              <a:spcBef>
                <a:spcPct val="0"/>
              </a:spcBef>
              <a:buNone/>
            </a:pPr>
            <a:r>
              <a:rPr lang="ru-RU" altLang="ru-RU" sz="2000" b="1" kern="1200" dirty="0">
                <a:solidFill>
                  <a:srgbClr val="333399"/>
                </a:solidFill>
                <a:latin typeface="+mj-lt"/>
                <a:ea typeface="+mj-ea"/>
                <a:cs typeface="+mj-cs"/>
              </a:rPr>
              <a:t>г. Горно-Алтайск</a:t>
            </a:r>
          </a:p>
        </p:txBody>
      </p:sp>
      <p:sp>
        <p:nvSpPr>
          <p:cNvPr id="5124" name="Text Box 5"/>
          <p:cNvSpPr txBox="1">
            <a:spLocks noChangeArrowheads="1"/>
          </p:cNvSpPr>
          <p:nvPr/>
        </p:nvSpPr>
        <p:spPr bwMode="auto">
          <a:xfrm>
            <a:off x="1524000" y="2420938"/>
            <a:ext cx="9144000"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ru-RU" altLang="ru-RU" sz="2800" b="1" dirty="0">
                <a:solidFill>
                  <a:srgbClr val="333399"/>
                </a:solidFill>
                <a:latin typeface="Garamond" panose="02020404030301010803" pitchFamily="18" charset="0"/>
              </a:rPr>
              <a:t>СПАСИБО ЗА ВНИМАНИЕ!</a:t>
            </a:r>
          </a:p>
        </p:txBody>
      </p:sp>
      <p:sp>
        <p:nvSpPr>
          <p:cNvPr id="5125" name="Text Box 6"/>
          <p:cNvSpPr txBox="1">
            <a:spLocks noChangeArrowheads="1"/>
          </p:cNvSpPr>
          <p:nvPr/>
        </p:nvSpPr>
        <p:spPr bwMode="auto">
          <a:xfrm>
            <a:off x="2063552" y="4716464"/>
            <a:ext cx="806489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2000" b="1">
                <a:solidFill>
                  <a:srgbClr val="333399"/>
                </a:solidFill>
                <a:latin typeface="+mj-lt"/>
                <a:ea typeface="+mj-ea"/>
                <a:cs typeface="+mj-cs"/>
              </a:defRPr>
            </a:lvl1pPr>
            <a:lvl2pPr>
              <a:defRPr sz="4200">
                <a:solidFill>
                  <a:schemeClr val="tx2"/>
                </a:solidFill>
                <a:latin typeface="Garamond" pitchFamily="18" charset="0"/>
              </a:defRPr>
            </a:lvl2pPr>
            <a:lvl3pPr>
              <a:defRPr sz="4200">
                <a:solidFill>
                  <a:schemeClr val="tx2"/>
                </a:solidFill>
                <a:latin typeface="Garamond" pitchFamily="18" charset="0"/>
              </a:defRPr>
            </a:lvl3pPr>
            <a:lvl4pPr>
              <a:defRPr sz="4200">
                <a:solidFill>
                  <a:schemeClr val="tx2"/>
                </a:solidFill>
                <a:latin typeface="Garamond" pitchFamily="18" charset="0"/>
              </a:defRPr>
            </a:lvl4pPr>
            <a:lvl5pPr>
              <a:defRPr sz="4200">
                <a:solidFill>
                  <a:schemeClr val="tx2"/>
                </a:solidFill>
                <a:latin typeface="Garamond" pitchFamily="18" charset="0"/>
              </a:defRPr>
            </a:lvl5pPr>
            <a:lvl6pPr marL="457200" fontAlgn="base">
              <a:spcBef>
                <a:spcPct val="0"/>
              </a:spcBef>
              <a:spcAft>
                <a:spcPct val="0"/>
              </a:spcAft>
              <a:defRPr sz="4200">
                <a:solidFill>
                  <a:schemeClr val="tx2"/>
                </a:solidFill>
                <a:latin typeface="Garamond" pitchFamily="18" charset="0"/>
              </a:defRPr>
            </a:lvl6pPr>
            <a:lvl7pPr marL="914400" fontAlgn="base">
              <a:spcBef>
                <a:spcPct val="0"/>
              </a:spcBef>
              <a:spcAft>
                <a:spcPct val="0"/>
              </a:spcAft>
              <a:defRPr sz="4200">
                <a:solidFill>
                  <a:schemeClr val="tx2"/>
                </a:solidFill>
                <a:latin typeface="Garamond" pitchFamily="18" charset="0"/>
              </a:defRPr>
            </a:lvl7pPr>
            <a:lvl8pPr marL="1371600" fontAlgn="base">
              <a:spcBef>
                <a:spcPct val="0"/>
              </a:spcBef>
              <a:spcAft>
                <a:spcPct val="0"/>
              </a:spcAft>
              <a:defRPr sz="4200">
                <a:solidFill>
                  <a:schemeClr val="tx2"/>
                </a:solidFill>
                <a:latin typeface="Garamond" pitchFamily="18" charset="0"/>
              </a:defRPr>
            </a:lvl8pPr>
            <a:lvl9pPr marL="1828800" fontAlgn="base">
              <a:spcBef>
                <a:spcPct val="0"/>
              </a:spcBef>
              <a:spcAft>
                <a:spcPct val="0"/>
              </a:spcAft>
              <a:defRPr sz="4200">
                <a:solidFill>
                  <a:schemeClr val="tx2"/>
                </a:solidFill>
                <a:latin typeface="Garamond" pitchFamily="18" charset="0"/>
              </a:defRPr>
            </a:lvl9pPr>
          </a:lstStyle>
          <a:p>
            <a:pPr algn="r"/>
            <a:r>
              <a:rPr lang="en-US" altLang="ru-RU" dirty="0"/>
              <a:t>E-mail</a:t>
            </a:r>
            <a:r>
              <a:rPr lang="ru-RU" altLang="ru-RU" dirty="0"/>
              <a:t>:</a:t>
            </a:r>
            <a:r>
              <a:rPr lang="en-US" altLang="ru-RU" dirty="0"/>
              <a:t>   </a:t>
            </a:r>
            <a:r>
              <a:rPr lang="en-US" altLang="ru-RU" dirty="0" smtClean="0"/>
              <a:t>yntaeva@tfoms.gorny.ru  </a:t>
            </a:r>
            <a:r>
              <a:rPr lang="ru-RU" altLang="ru-RU" dirty="0" smtClean="0"/>
              <a:t> </a:t>
            </a:r>
            <a:endParaRPr lang="en-US" altLang="ru-RU" dirty="0"/>
          </a:p>
          <a:p>
            <a:pPr algn="r"/>
            <a:r>
              <a:rPr lang="ru-RU" altLang="ru-RU" dirty="0" smtClean="0"/>
              <a:t>Тел</a:t>
            </a:r>
            <a:r>
              <a:rPr lang="ru-RU" altLang="ru-RU" dirty="0"/>
              <a:t>.(</a:t>
            </a:r>
            <a:r>
              <a:rPr lang="en-US" altLang="ru-RU" dirty="0"/>
              <a:t>38822</a:t>
            </a:r>
            <a:r>
              <a:rPr lang="ru-RU" altLang="ru-RU" dirty="0"/>
              <a:t>) 4 98 </a:t>
            </a:r>
            <a:r>
              <a:rPr lang="ru-RU" altLang="ru-RU" dirty="0" smtClean="0"/>
              <a:t>02</a:t>
            </a:r>
            <a:endParaRPr lang="ru-RU" altLang="ru-RU" dirty="0"/>
          </a:p>
        </p:txBody>
      </p:sp>
      <p:pic>
        <p:nvPicPr>
          <p:cNvPr id="5126" name="Picture 7" descr="C:\Documents and Settings\Admin\Мои документы\Презентации\13-02-2012\Безимени-1.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6750" y="304800"/>
            <a:ext cx="194945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35791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Край">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1">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Край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Край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Край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Край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Край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29744</TotalTime>
  <Words>648</Words>
  <Application>Microsoft Office PowerPoint</Application>
  <PresentationFormat>Широкоэкранный</PresentationFormat>
  <Paragraphs>57</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Garamond</vt:lpstr>
      <vt:lpstr>Times New Roman</vt:lpstr>
      <vt:lpstr>Wingdings</vt:lpstr>
      <vt:lpstr>Край</vt:lpstr>
      <vt:lpstr>Территориальный фонд обязательного медицинского страхования Республики Алтай</vt:lpstr>
      <vt:lpstr>Нормативная база осуществления денежных выплат стимулирующего характера медицинским работникам за выявление онкологических заболеваний</vt:lpstr>
      <vt:lpstr>Условия предоставления медицинской организации средств на осуществление денежных выплат стимулирующего характера за выявление онкологических заболеваний  </vt:lpstr>
      <vt:lpstr>Алгоритм реализации осуществления денежных выплат стимулирующего характера медицинским работникам за выявление онкологических заболеваний</vt:lpstr>
      <vt:lpstr>Размер денежных выплат стимулирующего характера медицинским работникам за выявление онкологических заболеваний 1000 руб. за каждый случай впервые выявленного онкологического заболевания, диагноз которого подтвержден результатами соответствующих диагностических инструментальных и (или) лабораторных исследований; </vt:lpstr>
      <vt:lpstr>Территориальный фонд обязательного медицинского страхования Республики Алтай</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Evgeny</dc:creator>
  <cp:lastModifiedBy>adarova</cp:lastModifiedBy>
  <cp:revision>1332</cp:revision>
  <cp:lastPrinted>2023-02-02T10:23:47Z</cp:lastPrinted>
  <dcterms:created xsi:type="dcterms:W3CDTF">1601-01-01T00:00:00Z</dcterms:created>
  <dcterms:modified xsi:type="dcterms:W3CDTF">2023-02-02T10:30:24Z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